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89" r:id="rId5"/>
    <p:sldId id="314" r:id="rId6"/>
    <p:sldId id="317" r:id="rId7"/>
    <p:sldId id="318" r:id="rId8"/>
    <p:sldId id="297" r:id="rId9"/>
    <p:sldId id="290" r:id="rId10"/>
    <p:sldId id="315" r:id="rId11"/>
    <p:sldId id="316" r:id="rId12"/>
    <p:sldId id="291" r:id="rId13"/>
    <p:sldId id="292" r:id="rId14"/>
    <p:sldId id="321" r:id="rId15"/>
    <p:sldId id="319" r:id="rId16"/>
    <p:sldId id="320" r:id="rId17"/>
    <p:sldId id="262" r:id="rId18"/>
    <p:sldId id="298" r:id="rId19"/>
    <p:sldId id="299" r:id="rId20"/>
    <p:sldId id="301" r:id="rId21"/>
    <p:sldId id="300" r:id="rId22"/>
    <p:sldId id="304" r:id="rId23"/>
    <p:sldId id="305" r:id="rId24"/>
    <p:sldId id="302" r:id="rId25"/>
    <p:sldId id="306" r:id="rId26"/>
    <p:sldId id="303" r:id="rId27"/>
    <p:sldId id="284" r:id="rId28"/>
    <p:sldId id="26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39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01F9CA3-105E-4857-9057-6DB6197DA78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1/7/2017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i="1" dirty="0"/>
              <a:t>Plan Local d'Urbanisme de Mallemort</a:t>
            </a:r>
          </a:p>
        </p:txBody>
      </p:sp>
      <p:pic>
        <p:nvPicPr>
          <p:cNvPr id="4" name="Image 3"/>
          <p:cNvPicPr>
            <a:picLocks noChangeAspect="1"/>
          </p:cNvPicPr>
          <p:nvPr/>
        </p:nvPicPr>
        <p:blipFill>
          <a:blip r:embed="rId2"/>
          <a:stretch>
            <a:fillRect/>
          </a:stretch>
        </p:blipFill>
        <p:spPr>
          <a:xfrm>
            <a:off x="-65314" y="729549"/>
            <a:ext cx="9144000" cy="6449694"/>
          </a:xfrm>
          <a:prstGeom prst="rect">
            <a:avLst/>
          </a:prstGeom>
        </p:spPr>
      </p:pic>
      <p:sp>
        <p:nvSpPr>
          <p:cNvPr id="3" name="Sous-titre 2"/>
          <p:cNvSpPr>
            <a:spLocks noGrp="1"/>
          </p:cNvSpPr>
          <p:nvPr>
            <p:ph type="subTitle" idx="1"/>
          </p:nvPr>
        </p:nvSpPr>
        <p:spPr>
          <a:xfrm>
            <a:off x="1358217" y="3037755"/>
            <a:ext cx="6498159" cy="916641"/>
          </a:xfrm>
        </p:spPr>
        <p:txBody>
          <a:bodyPr>
            <a:normAutofit/>
          </a:bodyPr>
          <a:lstStyle/>
          <a:p>
            <a:r>
              <a:rPr lang="fr-FR" sz="2000" b="1" dirty="0">
                <a:solidFill>
                  <a:schemeClr val="tx1"/>
                </a:solidFill>
              </a:rPr>
              <a:t>Commission Extra municipale du 07 décembre 2016</a:t>
            </a:r>
            <a:endParaRPr lang="fr-FR" sz="2400" b="1" dirty="0">
              <a:solidFill>
                <a:schemeClr val="tx1"/>
              </a:solidFill>
            </a:endParaRPr>
          </a:p>
        </p:txBody>
      </p:sp>
      <p:sp>
        <p:nvSpPr>
          <p:cNvPr id="5" name="Rectangle 4"/>
          <p:cNvSpPr/>
          <p:nvPr/>
        </p:nvSpPr>
        <p:spPr>
          <a:xfrm>
            <a:off x="177282" y="3387012"/>
            <a:ext cx="8798767" cy="457200"/>
          </a:xfrm>
          <a:prstGeom prst="rect">
            <a:avLst/>
          </a:prstGeom>
          <a:solidFill>
            <a:schemeClr val="bg1"/>
          </a:solidFill>
          <a:ln>
            <a:noFill/>
          </a:ln>
          <a:effectLst>
            <a:outerShdw blurRad="63500" dist="25400" dir="5400000" sx="101000" sy="101000" rotWithShape="0">
              <a:schemeClr val="bg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8033657" y="6335486"/>
            <a:ext cx="942392" cy="7651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95843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buNone/>
            </a:pPr>
            <a:endParaRPr lang="fr-FR" sz="1500" dirty="0"/>
          </a:p>
          <a:p>
            <a:pPr marL="0" indent="0">
              <a:buNone/>
            </a:pPr>
            <a:endParaRPr lang="fr-FR" sz="1500" dirty="0"/>
          </a:p>
          <a:p>
            <a:pPr marL="0" indent="0">
              <a:buNone/>
            </a:pPr>
            <a:endParaRPr lang="fr-FR" sz="1600" dirty="0"/>
          </a:p>
          <a:p>
            <a:pPr marL="0" indent="0">
              <a:buNone/>
            </a:pPr>
            <a:endParaRPr lang="fr-FR" sz="1600" dirty="0"/>
          </a:p>
          <a:p>
            <a:endParaRPr lang="fr-FR" dirty="0"/>
          </a:p>
        </p:txBody>
      </p:sp>
      <p:pic>
        <p:nvPicPr>
          <p:cNvPr id="4" name="Image 3"/>
          <p:cNvPicPr>
            <a:picLocks noChangeAspect="1"/>
          </p:cNvPicPr>
          <p:nvPr/>
        </p:nvPicPr>
        <p:blipFill rotWithShape="1">
          <a:blip r:embed="rId2"/>
          <a:srcRect l="9184" t="16169" r="26735" b="8004"/>
          <a:stretch/>
        </p:blipFill>
        <p:spPr>
          <a:xfrm>
            <a:off x="549275" y="881593"/>
            <a:ext cx="8207904" cy="5463222"/>
          </a:xfrm>
          <a:prstGeom prst="rect">
            <a:avLst/>
          </a:prstGeom>
        </p:spPr>
      </p:pic>
    </p:spTree>
    <p:extLst>
      <p:ext uri="{BB962C8B-B14F-4D97-AF65-F5344CB8AC3E}">
        <p14:creationId xmlns:p14="http://schemas.microsoft.com/office/powerpoint/2010/main" val="30956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buNone/>
            </a:pPr>
            <a:endParaRPr lang="fr-FR" sz="1500" dirty="0"/>
          </a:p>
          <a:p>
            <a:pPr marL="0" indent="0">
              <a:buNone/>
            </a:pPr>
            <a:endParaRPr lang="fr-FR" sz="1500" dirty="0"/>
          </a:p>
          <a:p>
            <a:pPr marL="0" indent="0">
              <a:buNone/>
            </a:pPr>
            <a:endParaRPr lang="fr-FR" sz="1600" dirty="0"/>
          </a:p>
          <a:p>
            <a:pPr marL="0" indent="0">
              <a:buNone/>
            </a:pPr>
            <a:endParaRPr lang="fr-FR" sz="1600" dirty="0"/>
          </a:p>
          <a:p>
            <a:endParaRPr lang="fr-FR" dirty="0"/>
          </a:p>
        </p:txBody>
      </p:sp>
      <p:pic>
        <p:nvPicPr>
          <p:cNvPr id="4" name="Image 3"/>
          <p:cNvPicPr>
            <a:picLocks noChangeAspect="1"/>
          </p:cNvPicPr>
          <p:nvPr/>
        </p:nvPicPr>
        <p:blipFill rotWithShape="1">
          <a:blip r:embed="rId2"/>
          <a:srcRect l="23318" t="47284" r="65310" b="35587"/>
          <a:stretch/>
        </p:blipFill>
        <p:spPr>
          <a:xfrm>
            <a:off x="979714" y="1444532"/>
            <a:ext cx="4162824" cy="3526971"/>
          </a:xfrm>
          <a:prstGeom prst="rect">
            <a:avLst/>
          </a:prstGeom>
        </p:spPr>
      </p:pic>
      <p:pic>
        <p:nvPicPr>
          <p:cNvPr id="5" name="Image 4"/>
          <p:cNvPicPr>
            <a:picLocks noChangeAspect="1"/>
          </p:cNvPicPr>
          <p:nvPr/>
        </p:nvPicPr>
        <p:blipFill rotWithShape="1">
          <a:blip r:embed="rId2"/>
          <a:srcRect l="53994" t="21286" r="26735" b="8004"/>
          <a:stretch/>
        </p:blipFill>
        <p:spPr>
          <a:xfrm>
            <a:off x="5850294" y="345185"/>
            <a:ext cx="2906885" cy="5999630"/>
          </a:xfrm>
          <a:prstGeom prst="rect">
            <a:avLst/>
          </a:prstGeom>
        </p:spPr>
      </p:pic>
    </p:spTree>
    <p:extLst>
      <p:ext uri="{BB962C8B-B14F-4D97-AF65-F5344CB8AC3E}">
        <p14:creationId xmlns:p14="http://schemas.microsoft.com/office/powerpoint/2010/main" val="414674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buNone/>
            </a:pPr>
            <a:r>
              <a:rPr lang="fr-FR" sz="1600" b="1" u="sng" dirty="0"/>
              <a:t>1.5 - La traduction du PADD et des objectifs poursuivis  au sein des différentes pièces </a:t>
            </a:r>
          </a:p>
          <a:p>
            <a:pPr marL="0" indent="0">
              <a:buNone/>
            </a:pPr>
            <a:r>
              <a:rPr lang="fr-FR" sz="1500" dirty="0"/>
              <a:t>Un zonage en accord avec le projet urbain de Mallemort réparti en quatre types de zones distinctes, définies par le Code de l’Urbanisme : U, AU , A et N.</a:t>
            </a:r>
          </a:p>
          <a:p>
            <a:pPr marL="0" indent="0">
              <a:buNone/>
            </a:pPr>
            <a:r>
              <a:rPr lang="fr-FR" sz="1500" dirty="0"/>
              <a:t>Chaque zone/sous-secteur est soumis à des règles propres conformes aux objectifs d’aménagement et  en vue de répondre aux objectifs suivants : </a:t>
            </a:r>
          </a:p>
          <a:p>
            <a:r>
              <a:rPr lang="fr-FR" sz="1500" dirty="0"/>
              <a:t>Actualiser le cadre réglementaire en cohérence avec l’occupation du sol et/ou l’urbanisation existante. </a:t>
            </a:r>
          </a:p>
          <a:p>
            <a:pPr lvl="0"/>
            <a:r>
              <a:rPr lang="fr-FR" sz="1500" dirty="0"/>
              <a:t>Mettre en adéquation le zonage avec le projet de territoire de Mallemort. </a:t>
            </a:r>
          </a:p>
          <a:p>
            <a:pPr marL="0" indent="0">
              <a:buNone/>
            </a:pPr>
            <a:r>
              <a:rPr lang="fr-FR" sz="1500" dirty="0"/>
              <a:t>Le PLU et notamment les pièces constitutives du PLU ont veiller à prendre en compte les objectifs poursuivis par la mise en révision du POS</a:t>
            </a:r>
            <a:endParaRPr lang="fr-FR" sz="1600" dirty="0"/>
          </a:p>
          <a:p>
            <a:endParaRPr lang="fr-FR" dirty="0"/>
          </a:p>
        </p:txBody>
      </p:sp>
    </p:spTree>
    <p:extLst>
      <p:ext uri="{BB962C8B-B14F-4D97-AF65-F5344CB8AC3E}">
        <p14:creationId xmlns:p14="http://schemas.microsoft.com/office/powerpoint/2010/main" val="35627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buNone/>
            </a:pPr>
            <a:r>
              <a:rPr lang="fr-FR" sz="1600" b="1" u="sng" dirty="0"/>
              <a:t>1.6 - Les Opérations d’Aménagement et d’orientations </a:t>
            </a:r>
          </a:p>
          <a:p>
            <a:pPr marL="0" indent="0">
              <a:buNone/>
            </a:pPr>
            <a:r>
              <a:rPr lang="fr-FR" sz="1500" dirty="0"/>
              <a:t>Les OAP correspondent à la manière dont la collectivité souhaite mettre en valeur, réhabiliter, restructurer ou aménager des quartiers ou des secteurs de son territoire.</a:t>
            </a:r>
          </a:p>
          <a:p>
            <a:pPr>
              <a:buFont typeface="Wingdings" panose="05000000000000000000" pitchFamily="2" charset="2"/>
              <a:buChar char="q"/>
            </a:pPr>
            <a:r>
              <a:rPr lang="fr-FR" sz="1500" dirty="0"/>
              <a:t>11 sites d‘OAP au sein de l’enveloppe urbaine ont été identifiées avec une superficie inférieure à 5ha : 1 pour chaque site : une densité moyenne de logements, un pourcentage potentiel d’espaces publics, un potentiel de logements théorique. En matière d’habitat des formes d’habitat variées vont coexister (individuel, intermédiaire et collectif) de manière à répondre aux mieux aux exigences du SCoT.</a:t>
            </a:r>
          </a:p>
          <a:p>
            <a:pPr marL="0" indent="0">
              <a:buNone/>
            </a:pPr>
            <a:endParaRPr lang="fr-FR" sz="1600" dirty="0"/>
          </a:p>
          <a:p>
            <a:pPr marL="0" indent="0">
              <a:buNone/>
            </a:pPr>
            <a:endParaRPr lang="fr-FR" sz="1600" dirty="0"/>
          </a:p>
          <a:p>
            <a:pPr marL="0" indent="0">
              <a:buNone/>
            </a:pPr>
            <a:endParaRPr lang="fr-FR" sz="1600" dirty="0"/>
          </a:p>
          <a:p>
            <a:endParaRPr lang="fr-FR" dirty="0"/>
          </a:p>
        </p:txBody>
      </p:sp>
    </p:spTree>
    <p:extLst>
      <p:ext uri="{BB962C8B-B14F-4D97-AF65-F5344CB8AC3E}">
        <p14:creationId xmlns:p14="http://schemas.microsoft.com/office/powerpoint/2010/main" val="261882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r>
              <a:rPr lang="fr-FR" u="sng" dirty="0"/>
              <a:t>Exemple OAP n°1</a:t>
            </a:r>
            <a:endParaRPr lang="fr-FR" dirty="0"/>
          </a:p>
          <a:p>
            <a:pPr marL="0" indent="0">
              <a:buNone/>
            </a:pPr>
            <a:endParaRPr lang="fr-FR" sz="1600" dirty="0"/>
          </a:p>
          <a:p>
            <a:pPr marL="0" indent="0">
              <a:buNone/>
            </a:pPr>
            <a:endParaRPr lang="fr-FR" sz="1600" dirty="0"/>
          </a:p>
          <a:p>
            <a:pPr marL="0" indent="0">
              <a:buNone/>
            </a:pPr>
            <a:endParaRPr lang="fr-FR" sz="1600" dirty="0"/>
          </a:p>
          <a:p>
            <a:endParaRPr lang="fr-FR" dirty="0"/>
          </a:p>
        </p:txBody>
      </p:sp>
      <p:pic>
        <p:nvPicPr>
          <p:cNvPr id="4" name="Image 3"/>
          <p:cNvPicPr/>
          <p:nvPr/>
        </p:nvPicPr>
        <p:blipFill>
          <a:blip r:embed="rId2" cstate="print"/>
          <a:srcRect/>
          <a:stretch>
            <a:fillRect/>
          </a:stretch>
        </p:blipFill>
        <p:spPr bwMode="auto">
          <a:xfrm>
            <a:off x="1150465" y="2112723"/>
            <a:ext cx="5760720" cy="4088130"/>
          </a:xfrm>
          <a:prstGeom prst="rect">
            <a:avLst/>
          </a:prstGeom>
          <a:noFill/>
          <a:ln w="9525">
            <a:noFill/>
            <a:miter lim="800000"/>
            <a:headEnd/>
            <a:tailEnd/>
          </a:ln>
        </p:spPr>
      </p:pic>
    </p:spTree>
    <p:extLst>
      <p:ext uri="{BB962C8B-B14F-4D97-AF65-F5344CB8AC3E}">
        <p14:creationId xmlns:p14="http://schemas.microsoft.com/office/powerpoint/2010/main" val="254555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q"/>
            </a:pPr>
            <a:r>
              <a:rPr lang="fr-FR" sz="1500" dirty="0"/>
              <a:t>1 OAP OURS « Opération Urbaine de Rang SCoT » (SCoT d’Agglopole Provence) dite OAP ROURE</a:t>
            </a:r>
            <a:r>
              <a:rPr lang="fr-FR" dirty="0"/>
              <a:t> </a:t>
            </a:r>
            <a:r>
              <a:rPr lang="fr-FR" sz="1500" dirty="0"/>
              <a:t>différents critères : au moins 30 % de mixité sociale , au moins 25logements à l’hectare, desserte des TC, etc.</a:t>
            </a:r>
          </a:p>
          <a:p>
            <a:pPr marL="0" indent="0">
              <a:buNone/>
            </a:pPr>
            <a:endParaRPr lang="fr-FR" sz="1600" dirty="0"/>
          </a:p>
          <a:p>
            <a:pPr marL="0" indent="0">
              <a:buNone/>
            </a:pPr>
            <a:endParaRPr lang="fr-FR" sz="1600" dirty="0"/>
          </a:p>
          <a:p>
            <a:pPr marL="0" indent="0">
              <a:buNone/>
            </a:pPr>
            <a:endParaRPr lang="fr-FR" sz="1600" dirty="0"/>
          </a:p>
          <a:p>
            <a:endParaRPr lang="fr-FR" dirty="0"/>
          </a:p>
        </p:txBody>
      </p:sp>
      <p:pic>
        <p:nvPicPr>
          <p:cNvPr id="4" name="Image 3"/>
          <p:cNvPicPr/>
          <p:nvPr/>
        </p:nvPicPr>
        <p:blipFill>
          <a:blip r:embed="rId2" cstate="print"/>
          <a:srcRect/>
          <a:stretch>
            <a:fillRect/>
          </a:stretch>
        </p:blipFill>
        <p:spPr bwMode="auto">
          <a:xfrm>
            <a:off x="2130179" y="2365284"/>
            <a:ext cx="5760720" cy="4086860"/>
          </a:xfrm>
          <a:prstGeom prst="rect">
            <a:avLst/>
          </a:prstGeom>
          <a:noFill/>
          <a:ln w="9525">
            <a:noFill/>
            <a:miter lim="800000"/>
            <a:headEnd/>
            <a:tailEnd/>
          </a:ln>
        </p:spPr>
      </p:pic>
    </p:spTree>
    <p:extLst>
      <p:ext uri="{BB962C8B-B14F-4D97-AF65-F5344CB8AC3E}">
        <p14:creationId xmlns:p14="http://schemas.microsoft.com/office/powerpoint/2010/main" val="52507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q"/>
            </a:pPr>
            <a:r>
              <a:rPr lang="fr-FR" sz="1500" dirty="0"/>
              <a:t>1 OAP SEIL « Site Economique d’Intérêt Local » (SCoT d’Agglopole Provence) dite OAP Chemin de salon.</a:t>
            </a:r>
            <a:r>
              <a:rPr lang="fr-FR" dirty="0"/>
              <a:t> </a:t>
            </a:r>
            <a:r>
              <a:rPr lang="fr-FR" sz="1500" dirty="0"/>
              <a:t>Ce site sera dédié à l’activité artisanale principalement. </a:t>
            </a:r>
          </a:p>
          <a:p>
            <a:pPr marL="0" indent="0">
              <a:buNone/>
            </a:pPr>
            <a:endParaRPr lang="fr-FR" sz="1600" dirty="0"/>
          </a:p>
          <a:p>
            <a:pPr marL="0" indent="0">
              <a:buNone/>
            </a:pPr>
            <a:endParaRPr lang="fr-FR" sz="1600" dirty="0"/>
          </a:p>
          <a:p>
            <a:pPr marL="0" indent="0">
              <a:buNone/>
            </a:pPr>
            <a:endParaRPr lang="fr-FR" sz="1600" dirty="0"/>
          </a:p>
          <a:p>
            <a:endParaRPr lang="fr-FR" dirty="0"/>
          </a:p>
        </p:txBody>
      </p:sp>
      <p:pic>
        <p:nvPicPr>
          <p:cNvPr id="4" name="Image 3"/>
          <p:cNvPicPr/>
          <p:nvPr/>
        </p:nvPicPr>
        <p:blipFill>
          <a:blip r:embed="rId2" cstate="print"/>
          <a:srcRect/>
          <a:stretch>
            <a:fillRect/>
          </a:stretch>
        </p:blipFill>
        <p:spPr bwMode="auto">
          <a:xfrm>
            <a:off x="1616995" y="2327450"/>
            <a:ext cx="5760720" cy="4106545"/>
          </a:xfrm>
          <a:prstGeom prst="rect">
            <a:avLst/>
          </a:prstGeom>
          <a:noFill/>
          <a:ln w="9525">
            <a:noFill/>
            <a:miter lim="800000"/>
            <a:headEnd/>
            <a:tailEnd/>
          </a:ln>
        </p:spPr>
      </p:pic>
    </p:spTree>
    <p:extLst>
      <p:ext uri="{BB962C8B-B14F-4D97-AF65-F5344CB8AC3E}">
        <p14:creationId xmlns:p14="http://schemas.microsoft.com/office/powerpoint/2010/main" val="360547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2 – LES EVOLUTIONS ENTRE LE POS ET LE PROJET DE PLU </a:t>
            </a:r>
            <a:br>
              <a:rPr lang="fr-FR" sz="2000" b="1" dirty="0"/>
            </a:br>
            <a:r>
              <a:rPr lang="fr-FR" sz="1600" b="1" dirty="0"/>
              <a:t/>
            </a:r>
            <a:br>
              <a:rPr lang="fr-FR" sz="1600" b="1" dirty="0"/>
            </a:br>
            <a:endParaRPr lang="fr-FR" sz="1600" b="1" dirty="0"/>
          </a:p>
        </p:txBody>
      </p:sp>
      <p:sp>
        <p:nvSpPr>
          <p:cNvPr id="3" name="Espace réservé du contenu 2"/>
          <p:cNvSpPr>
            <a:spLocks noGrp="1"/>
          </p:cNvSpPr>
          <p:nvPr>
            <p:ph idx="1"/>
          </p:nvPr>
        </p:nvSpPr>
        <p:spPr/>
        <p:txBody>
          <a:bodyPr>
            <a:normAutofit/>
          </a:bodyPr>
          <a:lstStyle/>
          <a:p>
            <a:pPr marL="0" indent="0">
              <a:buNone/>
            </a:pPr>
            <a:r>
              <a:rPr lang="fr-FR" sz="1600" b="1" u="sng" dirty="0"/>
              <a:t>2.1- Le bilan des surfaces</a:t>
            </a:r>
          </a:p>
          <a:p>
            <a:pPr marL="0" indent="0">
              <a:buNone/>
            </a:pPr>
            <a:r>
              <a:rPr lang="fr-FR" sz="1500" dirty="0"/>
              <a:t> </a:t>
            </a:r>
          </a:p>
          <a:p>
            <a:pPr marL="0" indent="0">
              <a:buNone/>
            </a:pPr>
            <a:endParaRPr lang="fr-FR" sz="1600" dirty="0"/>
          </a:p>
          <a:p>
            <a:pPr marL="0" indent="0">
              <a:buNone/>
            </a:pPr>
            <a:endParaRPr lang="fr-FR" sz="1600"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524566133"/>
              </p:ext>
            </p:extLst>
          </p:nvPr>
        </p:nvGraphicFramePr>
        <p:xfrm>
          <a:off x="842865" y="2171441"/>
          <a:ext cx="6096000" cy="216947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1072509554"/>
                    </a:ext>
                  </a:extLst>
                </a:gridCol>
                <a:gridCol w="2032000">
                  <a:extLst>
                    <a:ext uri="{9D8B030D-6E8A-4147-A177-3AD203B41FA5}">
                      <a16:colId xmlns:a16="http://schemas.microsoft.com/office/drawing/2014/main" xmlns="" val="1771894911"/>
                    </a:ext>
                  </a:extLst>
                </a:gridCol>
                <a:gridCol w="2032000">
                  <a:extLst>
                    <a:ext uri="{9D8B030D-6E8A-4147-A177-3AD203B41FA5}">
                      <a16:colId xmlns:a16="http://schemas.microsoft.com/office/drawing/2014/main" xmlns="" val="4127976511"/>
                    </a:ext>
                  </a:extLst>
                </a:gridCol>
              </a:tblGrid>
              <a:tr h="640080">
                <a:tc>
                  <a:txBody>
                    <a:bodyPr/>
                    <a:lstStyle/>
                    <a:p>
                      <a:r>
                        <a:rPr lang="fr-FR" sz="1400" dirty="0"/>
                        <a:t>SUPERFICIE EN HECTARE</a:t>
                      </a:r>
                    </a:p>
                  </a:txBody>
                  <a:tcPr/>
                </a:tc>
                <a:tc>
                  <a:txBody>
                    <a:bodyPr/>
                    <a:lstStyle/>
                    <a:p>
                      <a:r>
                        <a:rPr lang="fr-FR" dirty="0"/>
                        <a:t>            POS</a:t>
                      </a:r>
                    </a:p>
                  </a:txBody>
                  <a:tcPr/>
                </a:tc>
                <a:tc>
                  <a:txBody>
                    <a:bodyPr/>
                    <a:lstStyle/>
                    <a:p>
                      <a:r>
                        <a:rPr lang="fr-FR" dirty="0"/>
                        <a:t>          PLU</a:t>
                      </a:r>
                    </a:p>
                  </a:txBody>
                  <a:tcPr/>
                </a:tc>
                <a:extLst>
                  <a:ext uri="{0D108BD9-81ED-4DB2-BD59-A6C34878D82A}">
                    <a16:rowId xmlns:a16="http://schemas.microsoft.com/office/drawing/2014/main" xmlns="" val="1426527262"/>
                  </a:ext>
                </a:extLst>
              </a:tr>
              <a:tr h="416871">
                <a:tc>
                  <a:txBody>
                    <a:bodyPr/>
                    <a:lstStyle/>
                    <a:p>
                      <a:r>
                        <a:rPr lang="fr-FR" dirty="0"/>
                        <a:t>ZONE U</a:t>
                      </a:r>
                    </a:p>
                  </a:txBody>
                  <a:tcPr/>
                </a:tc>
                <a:tc>
                  <a:txBody>
                    <a:bodyPr/>
                    <a:lstStyle/>
                    <a:p>
                      <a:r>
                        <a:rPr lang="fr-FR" dirty="0"/>
                        <a:t>133,4 </a:t>
                      </a:r>
                    </a:p>
                  </a:txBody>
                  <a:tcPr/>
                </a:tc>
                <a:tc>
                  <a:txBody>
                    <a:bodyPr/>
                    <a:lstStyle/>
                    <a:p>
                      <a:r>
                        <a:rPr lang="fr-FR" dirty="0"/>
                        <a:t>273,34</a:t>
                      </a:r>
                    </a:p>
                  </a:txBody>
                  <a:tcPr/>
                </a:tc>
                <a:extLst>
                  <a:ext uri="{0D108BD9-81ED-4DB2-BD59-A6C34878D82A}">
                    <a16:rowId xmlns:a16="http://schemas.microsoft.com/office/drawing/2014/main" xmlns="" val="384738612"/>
                  </a:ext>
                </a:extLst>
              </a:tr>
              <a:tr h="370840">
                <a:tc>
                  <a:txBody>
                    <a:bodyPr/>
                    <a:lstStyle/>
                    <a:p>
                      <a:r>
                        <a:rPr lang="fr-FR" dirty="0"/>
                        <a:t>ZONE</a:t>
                      </a:r>
                      <a:r>
                        <a:rPr lang="fr-FR" baseline="0" dirty="0"/>
                        <a:t> AU</a:t>
                      </a:r>
                      <a:endParaRPr lang="fr-FR" dirty="0"/>
                    </a:p>
                  </a:txBody>
                  <a:tcPr/>
                </a:tc>
                <a:tc>
                  <a:txBody>
                    <a:bodyPr/>
                    <a:lstStyle/>
                    <a:p>
                      <a:r>
                        <a:rPr lang="fr-FR" dirty="0"/>
                        <a:t>680,2</a:t>
                      </a:r>
                    </a:p>
                  </a:txBody>
                  <a:tcPr/>
                </a:tc>
                <a:tc>
                  <a:txBody>
                    <a:bodyPr/>
                    <a:lstStyle/>
                    <a:p>
                      <a:r>
                        <a:rPr lang="fr-FR" dirty="0"/>
                        <a:t>26,2</a:t>
                      </a:r>
                    </a:p>
                  </a:txBody>
                  <a:tcPr/>
                </a:tc>
                <a:extLst>
                  <a:ext uri="{0D108BD9-81ED-4DB2-BD59-A6C34878D82A}">
                    <a16:rowId xmlns:a16="http://schemas.microsoft.com/office/drawing/2014/main" xmlns="" val="1807100962"/>
                  </a:ext>
                </a:extLst>
              </a:tr>
              <a:tr h="370840">
                <a:tc>
                  <a:txBody>
                    <a:bodyPr/>
                    <a:lstStyle/>
                    <a:p>
                      <a:r>
                        <a:rPr lang="fr-FR" dirty="0"/>
                        <a:t>ZONE A</a:t>
                      </a:r>
                    </a:p>
                  </a:txBody>
                  <a:tcPr/>
                </a:tc>
                <a:tc>
                  <a:txBody>
                    <a:bodyPr/>
                    <a:lstStyle/>
                    <a:p>
                      <a:r>
                        <a:rPr lang="fr-FR" dirty="0"/>
                        <a:t>1657</a:t>
                      </a:r>
                    </a:p>
                  </a:txBody>
                  <a:tcPr/>
                </a:tc>
                <a:tc>
                  <a:txBody>
                    <a:bodyPr/>
                    <a:lstStyle/>
                    <a:p>
                      <a:r>
                        <a:rPr lang="fr-FR" dirty="0"/>
                        <a:t>1754,81</a:t>
                      </a:r>
                    </a:p>
                  </a:txBody>
                  <a:tcPr/>
                </a:tc>
                <a:extLst>
                  <a:ext uri="{0D108BD9-81ED-4DB2-BD59-A6C34878D82A}">
                    <a16:rowId xmlns:a16="http://schemas.microsoft.com/office/drawing/2014/main" xmlns="" val="3506592973"/>
                  </a:ext>
                </a:extLst>
              </a:tr>
              <a:tr h="370840">
                <a:tc>
                  <a:txBody>
                    <a:bodyPr/>
                    <a:lstStyle/>
                    <a:p>
                      <a:r>
                        <a:rPr lang="fr-FR" dirty="0"/>
                        <a:t>ZONE N</a:t>
                      </a:r>
                    </a:p>
                  </a:txBody>
                  <a:tcPr/>
                </a:tc>
                <a:tc>
                  <a:txBody>
                    <a:bodyPr/>
                    <a:lstStyle/>
                    <a:p>
                      <a:r>
                        <a:rPr lang="fr-FR" dirty="0"/>
                        <a:t>359</a:t>
                      </a:r>
                    </a:p>
                  </a:txBody>
                  <a:tcPr/>
                </a:tc>
                <a:tc>
                  <a:txBody>
                    <a:bodyPr/>
                    <a:lstStyle/>
                    <a:p>
                      <a:r>
                        <a:rPr lang="fr-FR" dirty="0"/>
                        <a:t>776,3</a:t>
                      </a:r>
                    </a:p>
                  </a:txBody>
                  <a:tcPr/>
                </a:tc>
                <a:extLst>
                  <a:ext uri="{0D108BD9-81ED-4DB2-BD59-A6C34878D82A}">
                    <a16:rowId xmlns:a16="http://schemas.microsoft.com/office/drawing/2014/main" xmlns="" val="1950874120"/>
                  </a:ext>
                </a:extLst>
              </a:tr>
            </a:tbl>
          </a:graphicData>
        </a:graphic>
      </p:graphicFrame>
    </p:spTree>
    <p:extLst>
      <p:ext uri="{BB962C8B-B14F-4D97-AF65-F5344CB8AC3E}">
        <p14:creationId xmlns:p14="http://schemas.microsoft.com/office/powerpoint/2010/main" val="214582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2 – LES EVOLUTIONS ENTRE LE POS ET LE PROJET DE PLU</a:t>
            </a:r>
            <a:r>
              <a:rPr lang="fr-FR" sz="1600" b="1" dirty="0"/>
              <a:t/>
            </a:r>
            <a:br>
              <a:rPr lang="fr-FR" sz="1600" b="1" dirty="0"/>
            </a:br>
            <a:endParaRPr lang="fr-FR" sz="1600" b="1" dirty="0"/>
          </a:p>
        </p:txBody>
      </p:sp>
      <p:sp>
        <p:nvSpPr>
          <p:cNvPr id="3" name="Espace réservé du contenu 2"/>
          <p:cNvSpPr>
            <a:spLocks noGrp="1"/>
          </p:cNvSpPr>
          <p:nvPr>
            <p:ph idx="1"/>
          </p:nvPr>
        </p:nvSpPr>
        <p:spPr/>
        <p:txBody>
          <a:bodyPr>
            <a:normAutofit/>
          </a:bodyPr>
          <a:lstStyle/>
          <a:p>
            <a:pPr marL="0" indent="0">
              <a:buNone/>
            </a:pPr>
            <a:r>
              <a:rPr lang="fr-FR" sz="1600" b="1" u="sng" dirty="0"/>
              <a:t>2.2 – Analyse comparative</a:t>
            </a:r>
            <a:endParaRPr lang="fr-FR" sz="1600" u="sng" dirty="0"/>
          </a:p>
          <a:p>
            <a:pPr marL="0" indent="0">
              <a:buNone/>
            </a:pPr>
            <a:r>
              <a:rPr lang="fr-FR" sz="1500" dirty="0"/>
              <a:t>Perspective de préservation des espaces naturels et agricoles et de modération de la consommation foncière : </a:t>
            </a:r>
          </a:p>
          <a:p>
            <a:pPr>
              <a:buFont typeface="Wingdings" panose="05000000000000000000" pitchFamily="2" charset="2"/>
              <a:buChar char="v"/>
            </a:pPr>
            <a:r>
              <a:rPr lang="fr-FR" sz="1500" dirty="0"/>
              <a:t>Un développement urbain conséquent ces 15 dernières années qui a eu pour effet de définir une tâche urbaine plus importante qu’en 1986 mais qui reset dans le PLU dans les limites à l’urbanisation définies au SCoT</a:t>
            </a:r>
          </a:p>
          <a:p>
            <a:pPr>
              <a:buFont typeface="Wingdings" panose="05000000000000000000" pitchFamily="2" charset="2"/>
              <a:buChar char="v"/>
            </a:pPr>
            <a:r>
              <a:rPr lang="fr-FR" sz="1500" dirty="0"/>
              <a:t>Les zones à urbaniser couvrent au P.L.U seulement 1% du territoire communal, contre 24% au P.O.S.</a:t>
            </a:r>
          </a:p>
          <a:p>
            <a:pPr>
              <a:buFont typeface="Wingdings" panose="05000000000000000000" pitchFamily="2" charset="2"/>
              <a:buChar char="v"/>
            </a:pPr>
            <a:r>
              <a:rPr lang="fr-FR" sz="1500" dirty="0"/>
              <a:t>Les zones agricoles ont progressé sensiblement passant de 59% à 62% entre le P.O.S et le P.L.U.</a:t>
            </a:r>
          </a:p>
          <a:p>
            <a:pPr>
              <a:buFont typeface="Wingdings" panose="05000000000000000000" pitchFamily="2" charset="2"/>
              <a:buChar char="v"/>
            </a:pPr>
            <a:r>
              <a:rPr lang="fr-FR" sz="1500" dirty="0"/>
              <a:t>Les zones naturelles connaissent un accroissement significatif entre le P.O.S et le P.L.U passant ainsi de 13% à 27%.</a:t>
            </a:r>
          </a:p>
          <a:p>
            <a:pPr>
              <a:buFont typeface="Wingdings" panose="05000000000000000000" pitchFamily="2" charset="2"/>
              <a:buChar char="v"/>
            </a:pPr>
            <a:endParaRPr lang="fr-FR" sz="1500"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99837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2 – LES EVOLUTIONS ENTRE LE POS ET LE PROJET DE PLU</a:t>
            </a:r>
            <a:r>
              <a:rPr lang="fr-FR" sz="1600" b="1" dirty="0"/>
              <a:t/>
            </a:r>
            <a:br>
              <a:rPr lang="fr-FR" sz="1600" b="1" dirty="0"/>
            </a:br>
            <a:endParaRPr lang="fr-FR" sz="1600" b="1" dirty="0"/>
          </a:p>
        </p:txBody>
      </p:sp>
      <p:sp>
        <p:nvSpPr>
          <p:cNvPr id="3" name="Espace réservé du contenu 2"/>
          <p:cNvSpPr>
            <a:spLocks noGrp="1"/>
          </p:cNvSpPr>
          <p:nvPr>
            <p:ph idx="1"/>
          </p:nvPr>
        </p:nvSpPr>
        <p:spPr/>
        <p:txBody>
          <a:bodyPr>
            <a:normAutofit/>
          </a:bodyPr>
          <a:lstStyle/>
          <a:p>
            <a:pPr marL="0" indent="0">
              <a:buNone/>
            </a:pPr>
            <a:r>
              <a:rPr lang="fr-FR" sz="1600" b="1" u="sng" dirty="0"/>
              <a:t>2.3 – analyse spatiale de l’évolution du zonage</a:t>
            </a:r>
            <a:endParaRPr lang="fr-FR" sz="1600" u="sng" dirty="0"/>
          </a:p>
          <a:p>
            <a:pPr>
              <a:buFont typeface="Wingdings" panose="05000000000000000000" pitchFamily="2" charset="2"/>
              <a:buChar char="ü"/>
            </a:pPr>
            <a:r>
              <a:rPr lang="fr-FR" sz="1500" u="sng" dirty="0"/>
              <a:t>bilan largement excédentaire</a:t>
            </a:r>
          </a:p>
          <a:p>
            <a:pPr marL="0" indent="0">
              <a:buNone/>
            </a:pPr>
            <a:r>
              <a:rPr lang="fr-FR" sz="1500" dirty="0"/>
              <a:t>Volonté de la collectivité de réduire sensiblement les potentiels fonciers à vocation résidentielle : </a:t>
            </a:r>
          </a:p>
          <a:p>
            <a:pPr>
              <a:buFont typeface="Courier New" panose="02070309020205020404" pitchFamily="49" charset="0"/>
              <a:buChar char="o"/>
            </a:pPr>
            <a:r>
              <a:rPr lang="fr-FR" sz="1500" dirty="0"/>
              <a:t>Plus de 64.13 hectares initialement inscrits au P.O.S en zone NB pour l’habitat ont fait l’objet d’un déclassement au profit des zones agricoles et naturelles</a:t>
            </a:r>
          </a:p>
          <a:p>
            <a:pPr>
              <a:buFont typeface="Courier New" panose="02070309020205020404" pitchFamily="49" charset="0"/>
              <a:buChar char="o"/>
            </a:pPr>
            <a:r>
              <a:rPr lang="fr-FR" sz="1500" dirty="0"/>
              <a:t>aucune zone N figurant au P.O.S. ou au P.L.U n’est en zone à urbaniser dans le projet de P.L.U</a:t>
            </a:r>
          </a:p>
          <a:p>
            <a:pPr>
              <a:buFont typeface="Wingdings" panose="05000000000000000000" pitchFamily="2" charset="2"/>
              <a:buChar char="ü"/>
            </a:pPr>
            <a:r>
              <a:rPr lang="fr-FR" sz="1500" u="sng" dirty="0"/>
              <a:t>Un soutien aux activités</a:t>
            </a:r>
          </a:p>
          <a:p>
            <a:pPr marL="0" indent="0">
              <a:buNone/>
            </a:pPr>
            <a:r>
              <a:rPr lang="fr-FR" sz="1500" dirty="0"/>
              <a:t>PLU : 54.2 hectares sont dédiés à l’activité économique avec 46.8 ha classées en UE et 7.4 hectares 1AU. Diminution de près de 50% de la surface dédiée aux activités économique par rapport au POS mais il faut tenir compte du </a:t>
            </a:r>
            <a:r>
              <a:rPr lang="fr-FR" sz="1500" dirty="0" err="1"/>
              <a:t>re</a:t>
            </a:r>
            <a:r>
              <a:rPr lang="fr-FR" sz="1500" dirty="0"/>
              <a:t>-basculement de la Zone d’Activité du Coups Perdu en zone agricole et naturelle qui représente 29,39ha.</a:t>
            </a:r>
          </a:p>
        </p:txBody>
      </p:sp>
    </p:spTree>
    <p:extLst>
      <p:ext uri="{BB962C8B-B14F-4D97-AF65-F5344CB8AC3E}">
        <p14:creationId xmlns:p14="http://schemas.microsoft.com/office/powerpoint/2010/main" val="285929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SOMMAIRE</a:t>
            </a:r>
          </a:p>
        </p:txBody>
      </p:sp>
      <p:sp>
        <p:nvSpPr>
          <p:cNvPr id="3" name="Espace réservé du contenu 2"/>
          <p:cNvSpPr>
            <a:spLocks noGrp="1"/>
          </p:cNvSpPr>
          <p:nvPr>
            <p:ph idx="1"/>
          </p:nvPr>
        </p:nvSpPr>
        <p:spPr/>
        <p:txBody>
          <a:bodyPr>
            <a:normAutofit/>
          </a:bodyPr>
          <a:lstStyle/>
          <a:p>
            <a:pPr marL="0" indent="0">
              <a:buNone/>
            </a:pPr>
            <a:r>
              <a:rPr lang="fr-FR" b="1" dirty="0"/>
              <a:t>1 – LES CARACTERISTIQUES LES PLUS IMPORTANTES DU PROJET </a:t>
            </a:r>
            <a:endParaRPr lang="fr-FR" dirty="0"/>
          </a:p>
          <a:p>
            <a:pPr marL="0" indent="0">
              <a:buNone/>
            </a:pPr>
            <a:r>
              <a:rPr lang="fr-FR" b="1" dirty="0"/>
              <a:t>2 – LES EVOLUTIONS ENTRE LE POS ET LE PROJET DE PLU </a:t>
            </a:r>
            <a:endParaRPr lang="fr-FR" dirty="0"/>
          </a:p>
          <a:p>
            <a:pPr marL="0" indent="0">
              <a:buNone/>
            </a:pPr>
            <a:r>
              <a:rPr lang="fr-FR" b="1" dirty="0"/>
              <a:t>3 – LE DOCUMENT GRAPHIQUE DU PLU </a:t>
            </a:r>
            <a:endParaRPr lang="fr-FR" dirty="0"/>
          </a:p>
          <a:p>
            <a:pPr marL="0" indent="0">
              <a:buNone/>
            </a:pPr>
            <a:r>
              <a:rPr lang="fr-FR" b="1" dirty="0"/>
              <a:t>4 – L’EVALUATION ENVIRONNEMENTALE ET LES MESURES DE SUIVI</a:t>
            </a:r>
            <a:endParaRPr lang="fr-FR" dirty="0"/>
          </a:p>
          <a:p>
            <a:pPr marL="0" indent="0">
              <a:buNone/>
            </a:pPr>
            <a:r>
              <a:rPr lang="fr-FR" b="1" dirty="0"/>
              <a:t>5 – LA SUITE DE LA PROCEDURE</a:t>
            </a:r>
          </a:p>
          <a:p>
            <a:pPr marL="0" indent="0">
              <a:buNone/>
            </a:pPr>
            <a:endParaRPr lang="fr-FR" sz="1600" dirty="0"/>
          </a:p>
          <a:p>
            <a:endParaRPr lang="fr-FR" dirty="0"/>
          </a:p>
        </p:txBody>
      </p:sp>
    </p:spTree>
    <p:extLst>
      <p:ext uri="{BB962C8B-B14F-4D97-AF65-F5344CB8AC3E}">
        <p14:creationId xmlns:p14="http://schemas.microsoft.com/office/powerpoint/2010/main" val="211840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2 – LES EVOLUTIONS ENTRE LE POS ET LE PROJET DE PLU</a:t>
            </a:r>
            <a:r>
              <a:rPr lang="fr-FR" sz="1600" b="1" dirty="0"/>
              <a:t/>
            </a:r>
            <a:br>
              <a:rPr lang="fr-FR" sz="1600" b="1" dirty="0"/>
            </a:br>
            <a:endParaRPr lang="fr-FR" sz="1600" b="1"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sz="1600" b="1" u="sng" dirty="0"/>
              <a:t>2.3 – analyse spatiale de l’évolution du zonage</a:t>
            </a:r>
            <a:endParaRPr lang="fr-FR" sz="1600" u="sng" dirty="0"/>
          </a:p>
          <a:p>
            <a:pPr>
              <a:buFont typeface="Wingdings" panose="05000000000000000000" pitchFamily="2" charset="2"/>
              <a:buChar char="ü"/>
            </a:pPr>
            <a:r>
              <a:rPr lang="fr-FR" sz="1500" u="sng" dirty="0"/>
              <a:t>Des déclassements massifs sur l’ensemble des secteurs géographiques</a:t>
            </a:r>
          </a:p>
          <a:p>
            <a:pPr marL="0" indent="0">
              <a:buNone/>
            </a:pPr>
            <a:r>
              <a:rPr lang="fr-FR" sz="1500" dirty="0"/>
              <a:t>La modération de la consommation foncière, la nécessaire mise en compatibilité du document d’urbanisme avec le </a:t>
            </a:r>
            <a:r>
              <a:rPr lang="fr-FR" sz="1500" dirty="0" err="1"/>
              <a:t>ScoT</a:t>
            </a:r>
            <a:r>
              <a:rPr lang="fr-FR" sz="1500" dirty="0"/>
              <a:t> d’Agglopole Provence et  le PPRI ont fait basculer des zones NB et U en zones naturelles et agricoles . </a:t>
            </a:r>
          </a:p>
          <a:p>
            <a:pPr marL="0" indent="0">
              <a:buNone/>
            </a:pPr>
            <a:r>
              <a:rPr lang="fr-FR" sz="1500" dirty="0"/>
              <a:t>Hameau de Pont Royal (partie Sud) : 5,31 ha / Hameau de </a:t>
            </a:r>
            <a:r>
              <a:rPr lang="fr-FR" sz="1500" dirty="0" err="1"/>
              <a:t>Brameajean</a:t>
            </a:r>
            <a:r>
              <a:rPr lang="fr-FR" sz="1500" dirty="0"/>
              <a:t> : 5,25 ha </a:t>
            </a:r>
          </a:p>
          <a:p>
            <a:pPr marL="0" indent="0">
              <a:buNone/>
            </a:pPr>
            <a:r>
              <a:rPr lang="fr-FR" sz="1500" dirty="0"/>
              <a:t>secteurs constructibles à vocation d'habitation : concentrés dans le village, dans la partie Nord du hameau de Pont Royal et dans la ZAC du Moulin de Vernègues.</a:t>
            </a:r>
          </a:p>
          <a:p>
            <a:pPr>
              <a:buFont typeface="Wingdings" panose="05000000000000000000" pitchFamily="2" charset="2"/>
              <a:buChar char="ü"/>
            </a:pPr>
            <a:r>
              <a:rPr lang="fr-FR" sz="1500" u="sng" dirty="0"/>
              <a:t>Des formes urbaines moins consommatrices d’espace</a:t>
            </a:r>
          </a:p>
          <a:p>
            <a:pPr marL="0" indent="0">
              <a:buNone/>
            </a:pPr>
            <a:r>
              <a:rPr lang="fr-FR" sz="1500" dirty="0"/>
              <a:t>Dans le règlement des zones U, plusieurs règles visent la densité : pas de retrait minimum</a:t>
            </a:r>
          </a:p>
          <a:p>
            <a:pPr marL="0" indent="0">
              <a:buNone/>
            </a:pPr>
            <a:r>
              <a:rPr lang="fr-FR" sz="1500" dirty="0"/>
              <a:t>Systématique par rapport aux voies, pas de distance minimum entre les bâtiments ou encore possibilité d’implantation en limites séparatives.</a:t>
            </a:r>
          </a:p>
          <a:p>
            <a:pPr marL="0" indent="0">
              <a:buNone/>
            </a:pPr>
            <a:endParaRPr lang="fr-FR" sz="1500" dirty="0"/>
          </a:p>
          <a:p>
            <a:pPr marL="0" indent="0">
              <a:buNone/>
            </a:pPr>
            <a:endParaRPr lang="fr-FR" sz="1500" dirty="0"/>
          </a:p>
        </p:txBody>
      </p:sp>
    </p:spTree>
    <p:extLst>
      <p:ext uri="{BB962C8B-B14F-4D97-AF65-F5344CB8AC3E}">
        <p14:creationId xmlns:p14="http://schemas.microsoft.com/office/powerpoint/2010/main" val="1788911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3 – le document graphique </a:t>
            </a:r>
            <a:r>
              <a:rPr lang="fr-FR" sz="1600" b="1" dirty="0"/>
              <a:t/>
            </a:r>
            <a:br>
              <a:rPr lang="fr-FR" sz="1600" b="1" dirty="0"/>
            </a:br>
            <a:endParaRPr lang="fr-FR" sz="1600" b="1" dirty="0"/>
          </a:p>
        </p:txBody>
      </p:sp>
      <p:sp>
        <p:nvSpPr>
          <p:cNvPr id="3" name="Espace réservé du contenu 2"/>
          <p:cNvSpPr>
            <a:spLocks noGrp="1"/>
          </p:cNvSpPr>
          <p:nvPr>
            <p:ph idx="1"/>
          </p:nvPr>
        </p:nvSpPr>
        <p:spPr>
          <a:xfrm>
            <a:off x="661242" y="1444532"/>
            <a:ext cx="8042276" cy="4343400"/>
          </a:xfrm>
        </p:spPr>
        <p:txBody>
          <a:bodyPr>
            <a:normAutofit/>
          </a:bodyPr>
          <a:lstStyle/>
          <a:p>
            <a:pPr marL="0" indent="0">
              <a:buNone/>
            </a:pPr>
            <a:r>
              <a:rPr lang="fr-FR" sz="1600" b="1" u="sng" dirty="0"/>
              <a:t>3.1 – Le village</a:t>
            </a:r>
          </a:p>
          <a:p>
            <a:pPr marL="0" indent="0">
              <a:buNone/>
            </a:pPr>
            <a:endParaRPr lang="fr-FR" sz="1600" dirty="0"/>
          </a:p>
          <a:p>
            <a:pPr marL="0" indent="0">
              <a:buNone/>
            </a:pPr>
            <a:endParaRPr lang="fr-FR" dirty="0"/>
          </a:p>
        </p:txBody>
      </p:sp>
      <p:pic>
        <p:nvPicPr>
          <p:cNvPr id="4" name="Image 3"/>
          <p:cNvPicPr/>
          <p:nvPr/>
        </p:nvPicPr>
        <p:blipFill rotWithShape="1">
          <a:blip r:embed="rId2" cstate="email">
            <a:extLst>
              <a:ext uri="{28A0092B-C50C-407E-A947-70E740481C1C}">
                <a14:useLocalDpi xmlns:a14="http://schemas.microsoft.com/office/drawing/2010/main" val="0"/>
              </a:ext>
            </a:extLst>
          </a:blip>
          <a:srcRect l="4365" t="4740" r="7137"/>
          <a:stretch/>
        </p:blipFill>
        <p:spPr bwMode="auto">
          <a:xfrm>
            <a:off x="2328546" y="1214982"/>
            <a:ext cx="6263005" cy="54730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6313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3 – le document graphique </a:t>
            </a:r>
            <a:r>
              <a:rPr lang="fr-FR" sz="1600" b="1" dirty="0"/>
              <a:t/>
            </a:r>
            <a:br>
              <a:rPr lang="fr-FR" sz="1600" b="1" dirty="0"/>
            </a:br>
            <a:endParaRPr lang="fr-FR" sz="1600" b="1" dirty="0"/>
          </a:p>
        </p:txBody>
      </p:sp>
      <p:sp>
        <p:nvSpPr>
          <p:cNvPr id="3" name="Espace réservé du contenu 2"/>
          <p:cNvSpPr>
            <a:spLocks noGrp="1"/>
          </p:cNvSpPr>
          <p:nvPr>
            <p:ph idx="1"/>
          </p:nvPr>
        </p:nvSpPr>
        <p:spPr>
          <a:xfrm>
            <a:off x="661242" y="1444532"/>
            <a:ext cx="8042276" cy="4343400"/>
          </a:xfrm>
        </p:spPr>
        <p:txBody>
          <a:bodyPr>
            <a:normAutofit/>
          </a:bodyPr>
          <a:lstStyle/>
          <a:p>
            <a:pPr marL="0" indent="0">
              <a:buNone/>
            </a:pPr>
            <a:r>
              <a:rPr lang="fr-FR" sz="1600" b="1" u="sng" dirty="0"/>
              <a:t>3. 2 – Les hameaux</a:t>
            </a:r>
          </a:p>
          <a:p>
            <a:pPr marL="0" indent="0">
              <a:buNone/>
            </a:pPr>
            <a:r>
              <a:rPr lang="fr-FR" sz="1600" b="1" dirty="0"/>
              <a:t>Pont royal     : en zone U et N                                                                   Bramejean : en zone A</a:t>
            </a:r>
          </a:p>
          <a:p>
            <a:pPr marL="0" indent="0">
              <a:buNone/>
            </a:pPr>
            <a:endParaRPr lang="fr-FR" sz="1600" dirty="0"/>
          </a:p>
          <a:p>
            <a:pPr marL="0" indent="0">
              <a:buNone/>
            </a:pPr>
            <a:endParaRPr lang="fr-FR" dirty="0"/>
          </a:p>
        </p:txBody>
      </p:sp>
      <p:pic>
        <p:nvPicPr>
          <p:cNvPr id="5" name="Image 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7264" y="2360646"/>
            <a:ext cx="3106238" cy="2581748"/>
          </a:xfrm>
          <a:prstGeom prst="rect">
            <a:avLst/>
          </a:prstGeom>
          <a:noFill/>
          <a:ln>
            <a:noFill/>
          </a:ln>
        </p:spPr>
      </p:pic>
      <p:pic>
        <p:nvPicPr>
          <p:cNvPr id="6" name="Image 5"/>
          <p:cNvPicPr/>
          <p:nvPr/>
        </p:nvPicPr>
        <p:blipFill rotWithShape="1">
          <a:blip r:embed="rId3">
            <a:extLst>
              <a:ext uri="{28A0092B-C50C-407E-A947-70E740481C1C}">
                <a14:useLocalDpi xmlns:a14="http://schemas.microsoft.com/office/drawing/2010/main" val="0"/>
              </a:ext>
            </a:extLst>
          </a:blip>
          <a:srcRect l="16576" t="1164" r="36289" b="50000"/>
          <a:stretch/>
        </p:blipFill>
        <p:spPr bwMode="auto">
          <a:xfrm>
            <a:off x="4682380" y="2500604"/>
            <a:ext cx="3108422" cy="25494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121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3 – le document graphique </a:t>
            </a:r>
            <a:r>
              <a:rPr lang="fr-FR" sz="1600" b="1" dirty="0"/>
              <a:t/>
            </a:r>
            <a:br>
              <a:rPr lang="fr-FR" sz="1600" b="1" dirty="0"/>
            </a:br>
            <a:endParaRPr lang="fr-FR" sz="1600" b="1" dirty="0"/>
          </a:p>
        </p:txBody>
      </p:sp>
      <p:sp>
        <p:nvSpPr>
          <p:cNvPr id="3" name="Espace réservé du contenu 2"/>
          <p:cNvSpPr>
            <a:spLocks noGrp="1"/>
          </p:cNvSpPr>
          <p:nvPr>
            <p:ph idx="1"/>
          </p:nvPr>
        </p:nvSpPr>
        <p:spPr>
          <a:xfrm>
            <a:off x="661242" y="1444532"/>
            <a:ext cx="8042276" cy="4343400"/>
          </a:xfrm>
        </p:spPr>
        <p:txBody>
          <a:bodyPr>
            <a:normAutofit/>
          </a:bodyPr>
          <a:lstStyle/>
          <a:p>
            <a:pPr marL="0" indent="0">
              <a:buNone/>
            </a:pPr>
            <a:r>
              <a:rPr lang="fr-FR" sz="1600" b="1" u="sng" dirty="0"/>
              <a:t>3. 3 – ZAC Moulin de Vernègues</a:t>
            </a:r>
            <a:r>
              <a:rPr lang="fr-FR" u="sng" dirty="0"/>
              <a:t> </a:t>
            </a:r>
            <a:r>
              <a:rPr lang="fr-FR" dirty="0"/>
              <a:t> </a:t>
            </a:r>
          </a:p>
          <a:p>
            <a:pPr marL="0" indent="0">
              <a:buNone/>
            </a:pPr>
            <a:r>
              <a:rPr lang="fr-FR" sz="1600" dirty="0"/>
              <a:t>Zonage du POS maintenu à l’identique </a:t>
            </a:r>
          </a:p>
          <a:p>
            <a:pPr marL="0" indent="0">
              <a:buNone/>
            </a:pPr>
            <a:endParaRPr lang="fr-FR" sz="1600" dirty="0"/>
          </a:p>
          <a:p>
            <a:pPr marL="0" indent="0">
              <a:buNone/>
            </a:pPr>
            <a:endParaRPr lang="fr-FR" sz="1600" dirty="0"/>
          </a:p>
          <a:p>
            <a:pPr marL="0" indent="0">
              <a:buNone/>
            </a:pPr>
            <a:endParaRPr lang="fr-FR" dirty="0"/>
          </a:p>
        </p:txBody>
      </p:sp>
      <p:pic>
        <p:nvPicPr>
          <p:cNvPr id="7" name="Image 6"/>
          <p:cNvPicPr/>
          <p:nvPr/>
        </p:nvPicPr>
        <p:blipFill rotWithShape="1">
          <a:blip r:embed="rId2" cstate="email">
            <a:extLst>
              <a:ext uri="{28A0092B-C50C-407E-A947-70E740481C1C}">
                <a14:useLocalDpi xmlns:a14="http://schemas.microsoft.com/office/drawing/2010/main" val="0"/>
              </a:ext>
            </a:extLst>
          </a:blip>
          <a:srcRect r="17844" b="11157"/>
          <a:stretch/>
        </p:blipFill>
        <p:spPr bwMode="auto">
          <a:xfrm>
            <a:off x="1271575" y="2552467"/>
            <a:ext cx="5443855" cy="3787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011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4 – l’évaluation environnementale et les mesures de suivi du PLU </a:t>
            </a:r>
            <a:r>
              <a:rPr lang="fr-FR" sz="1600" b="1" dirty="0"/>
              <a:t/>
            </a:r>
            <a:br>
              <a:rPr lang="fr-FR" sz="1600" b="1" dirty="0"/>
            </a:br>
            <a:endParaRPr lang="fr-FR" sz="1600" b="1" dirty="0"/>
          </a:p>
        </p:txBody>
      </p:sp>
      <p:sp>
        <p:nvSpPr>
          <p:cNvPr id="3" name="Espace réservé du contenu 2"/>
          <p:cNvSpPr>
            <a:spLocks noGrp="1"/>
          </p:cNvSpPr>
          <p:nvPr>
            <p:ph idx="1"/>
          </p:nvPr>
        </p:nvSpPr>
        <p:spPr>
          <a:xfrm>
            <a:off x="185381" y="1600201"/>
            <a:ext cx="8042276" cy="4753946"/>
          </a:xfrm>
        </p:spPr>
        <p:txBody>
          <a:bodyPr>
            <a:normAutofit/>
          </a:bodyPr>
          <a:lstStyle/>
          <a:p>
            <a:pPr marL="0" indent="0">
              <a:buNone/>
            </a:pPr>
            <a:r>
              <a:rPr lang="fr-FR" sz="1600" b="1" u="sng" dirty="0"/>
              <a:t>4.1 – Les mesures environnementales</a:t>
            </a:r>
          </a:p>
          <a:p>
            <a:pPr marL="0" indent="0">
              <a:buNone/>
            </a:pPr>
            <a:r>
              <a:rPr lang="fr-FR" sz="1400" dirty="0"/>
              <a:t>Les premières études sur les incidences ont démontré que les projets communaux prévus au PLU n’auront qu’un faible impact sur la faune et la flore, donc sur l’environnement.</a:t>
            </a:r>
          </a:p>
          <a:p>
            <a:pPr marL="0" indent="0">
              <a:buNone/>
            </a:pPr>
            <a:r>
              <a:rPr lang="fr-FR" sz="1400" dirty="0"/>
              <a:t>Des actions limitant les effets négatifs peuvent encore réduire leur incidence sur l’environnement </a:t>
            </a:r>
            <a:r>
              <a:rPr lang="fr-FR" dirty="0"/>
              <a:t>: </a:t>
            </a:r>
          </a:p>
          <a:p>
            <a:pPr lvl="0"/>
            <a:r>
              <a:rPr lang="fr-FR" sz="1400" dirty="0"/>
              <a:t>Mesure R1 : Maintien des haies structurantes et du réseau hydrique</a:t>
            </a:r>
          </a:p>
          <a:p>
            <a:pPr lvl="0"/>
            <a:r>
              <a:rPr lang="fr-FR" sz="1400" dirty="0"/>
              <a:t>Mesure R2 : Adaptation du calendrier des futurs travaux à la phénologie des espèces à enjeux</a:t>
            </a:r>
          </a:p>
          <a:p>
            <a:pPr marL="0" indent="0">
              <a:buNone/>
            </a:pPr>
            <a:r>
              <a:rPr lang="fr-FR" sz="1400" dirty="0"/>
              <a:t>Dans l’ensemble, la mise en application du projet communal garantit une plus-value environnementale non négligeable. Toutefois, certaines orientations présentent des risques inévitables pour les composantes environnementales. </a:t>
            </a:r>
          </a:p>
          <a:p>
            <a:pPr marL="0" indent="0">
              <a:buNone/>
            </a:pPr>
            <a:r>
              <a:rPr lang="fr-FR" sz="1400" dirty="0"/>
              <a:t>Toutefois la définition d’Orientation d’Aménagement et de Programmation, la création de secteur de taille et de capacité d’accueil limité et de règles d’urbanisation privilégiant une optimisation du foncier déjà urbanisés permet de réduire l’incidence de ces impacts</a:t>
            </a:r>
          </a:p>
          <a:p>
            <a:pPr marL="0" lvl="0" indent="0">
              <a:buNone/>
            </a:pPr>
            <a:endParaRPr lang="fr-FR" sz="1400" dirty="0"/>
          </a:p>
          <a:p>
            <a:pPr marL="0" indent="0">
              <a:buNone/>
            </a:pPr>
            <a:endParaRPr lang="fr-FR" sz="1400" dirty="0"/>
          </a:p>
        </p:txBody>
      </p:sp>
    </p:spTree>
    <p:extLst>
      <p:ext uri="{BB962C8B-B14F-4D97-AF65-F5344CB8AC3E}">
        <p14:creationId xmlns:p14="http://schemas.microsoft.com/office/powerpoint/2010/main" val="67699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4 – l’évaluation environnementale et les mesures de suivi du PLU </a:t>
            </a:r>
            <a:r>
              <a:rPr lang="fr-FR" sz="1600" b="1" dirty="0"/>
              <a:t/>
            </a:r>
            <a:br>
              <a:rPr lang="fr-FR" sz="1600" b="1" dirty="0"/>
            </a:br>
            <a:endParaRPr lang="fr-FR" sz="1600" b="1" dirty="0"/>
          </a:p>
        </p:txBody>
      </p:sp>
      <p:sp>
        <p:nvSpPr>
          <p:cNvPr id="3" name="Espace réservé du contenu 2"/>
          <p:cNvSpPr>
            <a:spLocks noGrp="1"/>
          </p:cNvSpPr>
          <p:nvPr>
            <p:ph idx="1"/>
          </p:nvPr>
        </p:nvSpPr>
        <p:spPr>
          <a:xfrm>
            <a:off x="185381" y="1600201"/>
            <a:ext cx="8042276" cy="4753946"/>
          </a:xfrm>
        </p:spPr>
        <p:txBody>
          <a:bodyPr>
            <a:normAutofit/>
          </a:bodyPr>
          <a:lstStyle/>
          <a:p>
            <a:pPr marL="0" indent="0">
              <a:buNone/>
            </a:pPr>
            <a:r>
              <a:rPr lang="fr-FR" sz="1600" b="1" u="sng" dirty="0"/>
              <a:t>4.2 – Les mesures de suivi</a:t>
            </a:r>
            <a:endParaRPr lang="fr-FR" sz="1600" u="sng" dirty="0"/>
          </a:p>
          <a:p>
            <a:pPr marL="0" indent="0">
              <a:buNone/>
            </a:pPr>
            <a:r>
              <a:rPr lang="fr-FR" sz="1400" dirty="0"/>
              <a:t>Article R123-2-1 du code de l’urbanisme :  le PLU devra faire l’objet d’un bilan au bout de 10 ans.</a:t>
            </a:r>
          </a:p>
          <a:p>
            <a:pPr marL="0" indent="0">
              <a:buNone/>
            </a:pPr>
            <a:r>
              <a:rPr lang="fr-FR" sz="1400" dirty="0"/>
              <a:t>30 indicateurs de suivi ont été déterminées dont : </a:t>
            </a:r>
          </a:p>
          <a:p>
            <a:pPr>
              <a:buFont typeface="Arial" panose="020B0604020202020204" pitchFamily="34" charset="0"/>
              <a:buChar char="•"/>
            </a:pPr>
            <a:r>
              <a:rPr lang="fr-FR" sz="1400" dirty="0"/>
              <a:t>Risques majeurs : Nombre de permis de construire dans les zones à risque d'inondation</a:t>
            </a:r>
          </a:p>
          <a:p>
            <a:pPr>
              <a:buFont typeface="Arial" panose="020B0604020202020204" pitchFamily="34" charset="0"/>
              <a:buChar char="•"/>
            </a:pPr>
            <a:r>
              <a:rPr lang="fr-FR" sz="1400" dirty="0"/>
              <a:t>Eau : Suivi des évolutions des consommations et des prélèvements</a:t>
            </a:r>
          </a:p>
          <a:p>
            <a:pPr>
              <a:buFont typeface="Arial" panose="020B0604020202020204" pitchFamily="34" charset="0"/>
              <a:buChar char="•"/>
            </a:pPr>
            <a:r>
              <a:rPr lang="fr-FR" sz="1400" dirty="0"/>
              <a:t>Démographie : nombre d’habitants </a:t>
            </a:r>
          </a:p>
          <a:p>
            <a:pPr>
              <a:buFont typeface="Arial" panose="020B0604020202020204" pitchFamily="34" charset="0"/>
              <a:buChar char="•"/>
            </a:pPr>
            <a:r>
              <a:rPr lang="fr-FR" sz="1400" dirty="0"/>
              <a:t>Développement économique : nombre de surfaces commerciales </a:t>
            </a:r>
          </a:p>
          <a:p>
            <a:pPr>
              <a:buFont typeface="Arial" panose="020B0604020202020204" pitchFamily="34" charset="0"/>
              <a:buChar char="•"/>
            </a:pPr>
            <a:r>
              <a:rPr lang="fr-FR" sz="1400" dirty="0"/>
              <a:t>etc.. </a:t>
            </a:r>
          </a:p>
          <a:p>
            <a:pPr>
              <a:buFont typeface="Arial" panose="020B0604020202020204" pitchFamily="34" charset="0"/>
              <a:buChar char="•"/>
            </a:pPr>
            <a:endParaRPr lang="fr-FR" sz="1400" dirty="0"/>
          </a:p>
          <a:p>
            <a:pPr marL="0" indent="0">
              <a:buNone/>
            </a:pPr>
            <a:endParaRPr lang="fr-FR" sz="1400" dirty="0"/>
          </a:p>
        </p:txBody>
      </p:sp>
    </p:spTree>
    <p:extLst>
      <p:ext uri="{BB962C8B-B14F-4D97-AF65-F5344CB8AC3E}">
        <p14:creationId xmlns:p14="http://schemas.microsoft.com/office/powerpoint/2010/main" val="3197845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5 – LA PROCEDURE</a:t>
            </a:r>
            <a:r>
              <a:rPr lang="fr-FR" sz="2000" dirty="0"/>
              <a:t/>
            </a:r>
            <a:br>
              <a:rPr lang="fr-FR" sz="2000" dirty="0"/>
            </a:br>
            <a:r>
              <a:rPr lang="fr-FR" sz="1600" b="1" dirty="0"/>
              <a:t/>
            </a:r>
            <a:br>
              <a:rPr lang="fr-FR" sz="1600" b="1" dirty="0"/>
            </a:br>
            <a:endParaRPr lang="fr-FR" sz="1600" b="1" dirty="0"/>
          </a:p>
        </p:txBody>
      </p:sp>
      <p:sp>
        <p:nvSpPr>
          <p:cNvPr id="3" name="Espace réservé du contenu 2"/>
          <p:cNvSpPr>
            <a:spLocks noGrp="1"/>
          </p:cNvSpPr>
          <p:nvPr>
            <p:ph idx="1"/>
          </p:nvPr>
        </p:nvSpPr>
        <p:spPr>
          <a:xfrm>
            <a:off x="549275" y="1035698"/>
            <a:ext cx="8042276" cy="4907903"/>
          </a:xfrm>
        </p:spPr>
        <p:txBody>
          <a:bodyPr>
            <a:normAutofit fontScale="92500" lnSpcReduction="10000"/>
          </a:bodyPr>
          <a:lstStyle/>
          <a:p>
            <a:pPr marL="0" indent="0">
              <a:spcBef>
                <a:spcPts val="600"/>
              </a:spcBef>
              <a:buNone/>
            </a:pPr>
            <a:endParaRPr lang="fr-FR" sz="1600" b="1" u="sng" dirty="0"/>
          </a:p>
          <a:p>
            <a:pPr marL="0" indent="0">
              <a:spcBef>
                <a:spcPts val="0"/>
              </a:spcBef>
              <a:buNone/>
            </a:pPr>
            <a:r>
              <a:rPr lang="fr-FR" sz="1600" b="1" u="sng" dirty="0"/>
              <a:t>5.1 –  Arrêt du Projet le 14/12/2016</a:t>
            </a:r>
          </a:p>
          <a:p>
            <a:pPr marL="0" indent="0">
              <a:spcBef>
                <a:spcPts val="0"/>
              </a:spcBef>
              <a:buNone/>
            </a:pPr>
            <a:r>
              <a:rPr lang="fr-FR" sz="1500" dirty="0"/>
              <a:t>A issu et dans les jours qui suivent le document de PLU sera consultable sur le site internet .</a:t>
            </a:r>
          </a:p>
          <a:p>
            <a:pPr marL="0" indent="0">
              <a:spcBef>
                <a:spcPts val="0"/>
              </a:spcBef>
              <a:buNone/>
            </a:pPr>
            <a:r>
              <a:rPr lang="fr-FR" sz="1500" dirty="0"/>
              <a:t>Une exposition dédiée au PLU sera mise en place jusqu’à l’approbation</a:t>
            </a:r>
          </a:p>
          <a:p>
            <a:pPr marL="0" indent="0">
              <a:spcBef>
                <a:spcPts val="0"/>
              </a:spcBef>
              <a:buNone/>
            </a:pPr>
            <a:endParaRPr lang="fr-FR" sz="1600" dirty="0"/>
          </a:p>
          <a:p>
            <a:pPr marL="0" indent="0">
              <a:spcBef>
                <a:spcPts val="0"/>
              </a:spcBef>
              <a:buNone/>
            </a:pPr>
            <a:r>
              <a:rPr lang="fr-FR" sz="1600" b="1" u="sng" dirty="0"/>
              <a:t>5.2 – Période de consultation des PPA: 3 mois</a:t>
            </a:r>
          </a:p>
          <a:p>
            <a:pPr marL="0" indent="0">
              <a:spcBef>
                <a:spcPts val="0"/>
              </a:spcBef>
              <a:buNone/>
            </a:pPr>
            <a:r>
              <a:rPr lang="fr-FR" sz="1500" dirty="0"/>
              <a:t>PLU sera transmis pour avis aux Personnes Publiques Associées (PPA) qui auront 3 mois pour rendre leurs avis.</a:t>
            </a:r>
          </a:p>
          <a:p>
            <a:pPr marL="0" indent="0">
              <a:spcBef>
                <a:spcPts val="0"/>
              </a:spcBef>
              <a:buNone/>
            </a:pPr>
            <a:r>
              <a:rPr lang="fr-FR" sz="1600" dirty="0"/>
              <a:t> </a:t>
            </a:r>
          </a:p>
          <a:p>
            <a:pPr marL="0" indent="0">
              <a:spcBef>
                <a:spcPts val="0"/>
              </a:spcBef>
              <a:buNone/>
            </a:pPr>
            <a:r>
              <a:rPr lang="fr-FR" sz="1600" b="1" u="sng" dirty="0"/>
              <a:t>5.3 - Enquête publique</a:t>
            </a:r>
          </a:p>
          <a:p>
            <a:pPr marL="0" indent="0">
              <a:spcBef>
                <a:spcPts val="0"/>
              </a:spcBef>
              <a:buNone/>
            </a:pPr>
            <a:r>
              <a:rPr lang="fr-FR" sz="1500" dirty="0"/>
              <a:t>L’enquête publique se déroulera en mairie pendant une durée d’un mois minimum. Les administrés pourront venir consulter et s’exprimer sur le dossier PLU disponible en mairie.</a:t>
            </a:r>
            <a:br>
              <a:rPr lang="fr-FR" sz="1500" dirty="0"/>
            </a:br>
            <a:r>
              <a:rPr lang="fr-FR" sz="1500" dirty="0"/>
              <a:t>Le commissaire enquêteur rendra un avis en fonction des remarques faites pendant l‘enquête publique.</a:t>
            </a:r>
          </a:p>
          <a:p>
            <a:pPr marL="0" indent="0">
              <a:spcBef>
                <a:spcPts val="0"/>
              </a:spcBef>
              <a:buNone/>
            </a:pPr>
            <a:endParaRPr lang="fr-FR" sz="1500" dirty="0"/>
          </a:p>
          <a:p>
            <a:pPr marL="0" indent="0">
              <a:spcBef>
                <a:spcPts val="0"/>
              </a:spcBef>
              <a:buNone/>
            </a:pPr>
            <a:r>
              <a:rPr lang="fr-FR" sz="1600" b="1" u="sng" dirty="0"/>
              <a:t>5.4 - Approbation du dossier</a:t>
            </a:r>
          </a:p>
          <a:p>
            <a:pPr marL="0" indent="0">
              <a:spcBef>
                <a:spcPts val="0"/>
              </a:spcBef>
              <a:buNone/>
            </a:pPr>
            <a:r>
              <a:rPr lang="fr-FR" sz="1500" dirty="0"/>
              <a:t>En respectant les délais prévus pour toutes ces phases nous prévoyons une approbation du PLU par le conseil municipal début été2017.</a:t>
            </a:r>
          </a:p>
          <a:p>
            <a:pPr marL="0" indent="0">
              <a:buNone/>
            </a:pPr>
            <a:endParaRPr lang="fr-FR" sz="1600" b="1" u="sng" dirty="0"/>
          </a:p>
          <a:p>
            <a:pPr marL="0" indent="0">
              <a:buNone/>
            </a:pPr>
            <a:r>
              <a:rPr lang="fr-FR" b="1" i="1" dirty="0"/>
              <a:t/>
            </a:r>
            <a:br>
              <a:rPr lang="fr-FR" b="1" i="1" dirty="0"/>
            </a:br>
            <a:endParaRPr lang="fr-FR" sz="1600" b="1" u="sng" dirty="0"/>
          </a:p>
          <a:p>
            <a:pPr marL="0" indent="0">
              <a:buNone/>
            </a:pPr>
            <a:endParaRPr lang="fr-FR" sz="1600" dirty="0"/>
          </a:p>
          <a:p>
            <a:pPr marL="0" indent="0">
              <a:buNone/>
            </a:pPr>
            <a:endParaRPr lang="fr-FR" sz="1600" dirty="0"/>
          </a:p>
          <a:p>
            <a:endParaRPr lang="fr-FR" dirty="0"/>
          </a:p>
        </p:txBody>
      </p:sp>
    </p:spTree>
    <p:extLst>
      <p:ext uri="{BB962C8B-B14F-4D97-AF65-F5344CB8AC3E}">
        <p14:creationId xmlns:p14="http://schemas.microsoft.com/office/powerpoint/2010/main" val="19643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endParaRPr lang="fr-FR" dirty="0"/>
          </a:p>
          <a:p>
            <a:pPr algn="ctr"/>
            <a:endParaRPr lang="fr-FR" dirty="0"/>
          </a:p>
          <a:p>
            <a:pPr algn="ctr"/>
            <a:endParaRPr lang="fr-FR" dirty="0"/>
          </a:p>
          <a:p>
            <a:pPr marL="0" indent="0" algn="ctr">
              <a:buNone/>
            </a:pPr>
            <a:r>
              <a:rPr lang="fr-FR" b="1" i="1" dirty="0"/>
              <a:t>MERCI POUR VOTRE ATTENTION </a:t>
            </a:r>
          </a:p>
        </p:txBody>
      </p:sp>
    </p:spTree>
    <p:extLst>
      <p:ext uri="{BB962C8B-B14F-4D97-AF65-F5344CB8AC3E}">
        <p14:creationId xmlns:p14="http://schemas.microsoft.com/office/powerpoint/2010/main" val="361478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53798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a:xfrm>
            <a:off x="549275" y="1194318"/>
            <a:ext cx="8042276" cy="5458409"/>
          </a:xfrm>
        </p:spPr>
        <p:txBody>
          <a:bodyPr>
            <a:normAutofit lnSpcReduction="10000"/>
          </a:bodyPr>
          <a:lstStyle/>
          <a:p>
            <a:pPr marL="0" indent="0">
              <a:buNone/>
            </a:pPr>
            <a:r>
              <a:rPr lang="fr-FR" sz="1600" b="1" u="sng" dirty="0"/>
              <a:t>1.1- Historique du projet </a:t>
            </a:r>
          </a:p>
          <a:p>
            <a:pPr marL="0" indent="0">
              <a:buNone/>
            </a:pPr>
            <a:r>
              <a:rPr lang="fr-FR" sz="1800" dirty="0"/>
              <a:t>Le Plan d’Occupation des Sols (POS) de la Commune de Mallemort a été approuvé par délibération du conseil municipal du 12 octobre 1987</a:t>
            </a:r>
          </a:p>
          <a:p>
            <a:pPr marL="0" indent="0">
              <a:buNone/>
            </a:pPr>
            <a:r>
              <a:rPr lang="fr-FR" sz="1800" dirty="0"/>
              <a:t>Les Plan Locaux d’Urbanisme (PLU) : instauration par la loi Solidarité et Renouvellement Urbain du 13 Décembre 2000</a:t>
            </a:r>
          </a:p>
          <a:p>
            <a:pPr marL="0" indent="0">
              <a:buNone/>
            </a:pPr>
            <a:r>
              <a:rPr lang="fr-FR" sz="1800" dirty="0"/>
              <a:t>Délibération du Conseil Municipal du 28 Août 2008 prescrivant la mise en révision du POS pour élaboration du PLU</a:t>
            </a:r>
          </a:p>
          <a:p>
            <a:pPr marL="0" indent="0">
              <a:buNone/>
            </a:pPr>
            <a:r>
              <a:rPr lang="fr-FR" sz="1800" dirty="0"/>
              <a:t>la loi ALUR du 24 mars 2014 avec la caducité des POS</a:t>
            </a:r>
          </a:p>
          <a:p>
            <a:pPr marL="0" indent="0">
              <a:buNone/>
            </a:pPr>
            <a:r>
              <a:rPr lang="fr-FR" sz="1800" dirty="0"/>
              <a:t>Elections municipales du 30 mars 2014 : changement de municipalité, adaptation du projet avec de nouvelles orientations </a:t>
            </a:r>
          </a:p>
          <a:p>
            <a:pPr marL="0" indent="0">
              <a:buNone/>
            </a:pPr>
            <a:r>
              <a:rPr lang="fr-FR" sz="1800" dirty="0"/>
              <a:t>Le PADD ont été débattu en Conseil municipal les 11 mars 2013, 16 juin 2013, 08 juillet 2015 et 05 octobre 2016.</a:t>
            </a:r>
            <a:r>
              <a:rPr lang="fr-FR" dirty="0"/>
              <a:t> </a:t>
            </a:r>
          </a:p>
          <a:p>
            <a:pPr marL="0" indent="0">
              <a:buNone/>
            </a:pPr>
            <a:r>
              <a:rPr lang="fr-FR" sz="1800" dirty="0"/>
              <a:t>Le projet de PLU est aujourd’hui élaboré</a:t>
            </a:r>
            <a:r>
              <a:rPr lang="fr-FR" dirty="0"/>
              <a:t>.</a:t>
            </a:r>
            <a:endParaRPr lang="fr-FR" sz="1800" dirty="0"/>
          </a:p>
          <a:p>
            <a:pPr marL="0" indent="0">
              <a:buNone/>
            </a:pPr>
            <a:endParaRPr lang="fr-FR" sz="1800" dirty="0"/>
          </a:p>
          <a:p>
            <a:pPr marL="0" indent="0">
              <a:buNone/>
            </a:pPr>
            <a:endParaRPr lang="fr-FR" sz="1600" dirty="0"/>
          </a:p>
          <a:p>
            <a:pPr marL="0" indent="0">
              <a:buNone/>
            </a:pPr>
            <a:endParaRPr lang="fr-FR" sz="1600" dirty="0"/>
          </a:p>
          <a:p>
            <a:pPr marL="0" indent="0">
              <a:buNone/>
            </a:pPr>
            <a:endParaRPr lang="fr-FR" sz="1600" dirty="0"/>
          </a:p>
          <a:p>
            <a:endParaRPr lang="fr-FR" dirty="0"/>
          </a:p>
        </p:txBody>
      </p:sp>
    </p:spTree>
    <p:extLst>
      <p:ext uri="{BB962C8B-B14F-4D97-AF65-F5344CB8AC3E}">
        <p14:creationId xmlns:p14="http://schemas.microsoft.com/office/powerpoint/2010/main" val="72236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buNone/>
            </a:pPr>
            <a:r>
              <a:rPr lang="fr-FR" sz="1600" b="1" u="sng" dirty="0"/>
              <a:t>1.2 - Contenu du projet</a:t>
            </a:r>
          </a:p>
          <a:p>
            <a:pPr marL="0" indent="0">
              <a:buNone/>
            </a:pPr>
            <a:r>
              <a:rPr lang="fr-FR" sz="1500" dirty="0"/>
              <a:t>Le document de planification du PLU comporte les pièces suivantes</a:t>
            </a:r>
            <a:r>
              <a:rPr lang="fr-FR" sz="1600" dirty="0"/>
              <a:t> :</a:t>
            </a:r>
            <a:r>
              <a:rPr lang="fr-FR" sz="1600" b="1" dirty="0"/>
              <a:t> </a:t>
            </a:r>
          </a:p>
          <a:p>
            <a:pPr lvl="0">
              <a:buFont typeface="Wingdings" panose="05000000000000000000" pitchFamily="2" charset="2"/>
              <a:buChar char="q"/>
            </a:pPr>
            <a:r>
              <a:rPr lang="fr-FR" sz="1500" dirty="0"/>
              <a:t>Le rapport de présentation (comportant le dossier d’évaluation environnementale) ;</a:t>
            </a:r>
          </a:p>
          <a:p>
            <a:pPr>
              <a:buFont typeface="Wingdings" panose="05000000000000000000" pitchFamily="2" charset="2"/>
              <a:buChar char="q"/>
            </a:pPr>
            <a:r>
              <a:rPr lang="fr-FR" sz="1500" dirty="0"/>
              <a:t>Le Projet d’Aménagement et de Développement Durable(PADD) ;</a:t>
            </a:r>
          </a:p>
          <a:p>
            <a:pPr lvl="0">
              <a:buFont typeface="Wingdings" panose="05000000000000000000" pitchFamily="2" charset="2"/>
              <a:buChar char="q"/>
            </a:pPr>
            <a:r>
              <a:rPr lang="fr-FR" sz="1500" dirty="0"/>
              <a:t>Les Orientations d’Aménagement et de Programmation (OAP) ;</a:t>
            </a:r>
          </a:p>
          <a:p>
            <a:pPr>
              <a:buFont typeface="Wingdings" panose="05000000000000000000" pitchFamily="2" charset="2"/>
              <a:buChar char="q"/>
            </a:pPr>
            <a:r>
              <a:rPr lang="fr-FR" sz="1500" dirty="0"/>
              <a:t>règlement  : La partie graphique et écrite</a:t>
            </a:r>
          </a:p>
          <a:p>
            <a:pPr lvl="0">
              <a:buFont typeface="Wingdings" panose="05000000000000000000" pitchFamily="2" charset="2"/>
              <a:buChar char="q"/>
            </a:pPr>
            <a:r>
              <a:rPr lang="fr-FR" sz="1500" dirty="0"/>
              <a:t>Les annexes (servitudes d’utilité publique, zonage d’assainissement collectif, …) ;</a:t>
            </a:r>
          </a:p>
          <a:p>
            <a:pPr lvl="0">
              <a:buFont typeface="Wingdings" panose="05000000000000000000" pitchFamily="2" charset="2"/>
              <a:buChar char="q"/>
            </a:pPr>
            <a:r>
              <a:rPr lang="fr-FR" sz="1500" dirty="0"/>
              <a:t>Les informations générales.</a:t>
            </a:r>
          </a:p>
          <a:p>
            <a:pPr marL="0" indent="0">
              <a:buNone/>
            </a:pPr>
            <a:endParaRPr lang="fr-FR" sz="1600" b="1" dirty="0"/>
          </a:p>
          <a:p>
            <a:pPr marL="0" indent="0">
              <a:buNone/>
            </a:pPr>
            <a:endParaRPr lang="fr-FR" sz="1600" dirty="0"/>
          </a:p>
          <a:p>
            <a:pPr marL="0" indent="0">
              <a:buNone/>
            </a:pPr>
            <a:endParaRPr lang="fr-FR" sz="1600" dirty="0"/>
          </a:p>
          <a:p>
            <a:pPr marL="0" indent="0">
              <a:buNone/>
            </a:pPr>
            <a:endParaRPr lang="fr-FR" sz="1600" dirty="0"/>
          </a:p>
          <a:p>
            <a:endParaRPr lang="fr-FR" dirty="0"/>
          </a:p>
        </p:txBody>
      </p:sp>
    </p:spTree>
    <p:extLst>
      <p:ext uri="{BB962C8B-B14F-4D97-AF65-F5344CB8AC3E}">
        <p14:creationId xmlns:p14="http://schemas.microsoft.com/office/powerpoint/2010/main" val="380638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buNone/>
            </a:pPr>
            <a:r>
              <a:rPr lang="fr-FR" sz="1600" b="1" u="sng" dirty="0"/>
              <a:t>1.3- Les besoins en logements</a:t>
            </a:r>
          </a:p>
          <a:p>
            <a:pPr marL="0" indent="0">
              <a:buNone/>
            </a:pPr>
            <a:endParaRPr lang="fr-FR" sz="1600" b="1" dirty="0"/>
          </a:p>
          <a:p>
            <a:pPr marL="0" indent="0">
              <a:buNone/>
            </a:pPr>
            <a:endParaRPr lang="fr-FR" sz="1600" dirty="0"/>
          </a:p>
          <a:p>
            <a:pPr marL="0" indent="0">
              <a:buNone/>
            </a:pPr>
            <a:endParaRPr lang="fr-FR" sz="1600" dirty="0"/>
          </a:p>
          <a:p>
            <a:pPr marL="0" indent="0">
              <a:buNone/>
            </a:pPr>
            <a:endParaRPr lang="fr-FR" sz="1600" dirty="0"/>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609489012"/>
              </p:ext>
            </p:extLst>
          </p:nvPr>
        </p:nvGraphicFramePr>
        <p:xfrm>
          <a:off x="479457" y="2226596"/>
          <a:ext cx="5588000" cy="1527420"/>
        </p:xfrm>
        <a:graphic>
          <a:graphicData uri="http://schemas.openxmlformats.org/drawingml/2006/table">
            <a:tbl>
              <a:tblPr/>
              <a:tblGrid>
                <a:gridCol w="2618306">
                  <a:extLst>
                    <a:ext uri="{9D8B030D-6E8A-4147-A177-3AD203B41FA5}">
                      <a16:colId xmlns:a16="http://schemas.microsoft.com/office/drawing/2014/main" xmlns="" val="2240108645"/>
                    </a:ext>
                  </a:extLst>
                </a:gridCol>
                <a:gridCol w="1263390">
                  <a:extLst>
                    <a:ext uri="{9D8B030D-6E8A-4147-A177-3AD203B41FA5}">
                      <a16:colId xmlns:a16="http://schemas.microsoft.com/office/drawing/2014/main" xmlns="" val="2194927669"/>
                    </a:ext>
                  </a:extLst>
                </a:gridCol>
                <a:gridCol w="1706304">
                  <a:extLst>
                    <a:ext uri="{9D8B030D-6E8A-4147-A177-3AD203B41FA5}">
                      <a16:colId xmlns:a16="http://schemas.microsoft.com/office/drawing/2014/main" xmlns="" val="1500084298"/>
                    </a:ext>
                  </a:extLst>
                </a:gridCol>
              </a:tblGrid>
              <a:tr h="213360">
                <a:tc gridSpan="3">
                  <a:txBody>
                    <a:bodyPr/>
                    <a:lstStyle/>
                    <a:p>
                      <a:pPr algn="ctr" fontAlgn="b"/>
                      <a:r>
                        <a:rPr lang="fr-FR" sz="1400" b="1" i="0" u="none" strike="noStrike" dirty="0">
                          <a:solidFill>
                            <a:srgbClr val="000000"/>
                          </a:solidFill>
                          <a:effectLst/>
                          <a:latin typeface="Calibri" panose="020F0502020204030204" pitchFamily="34" charset="0"/>
                        </a:rPr>
                        <a:t>Postulat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14118860"/>
                  </a:ext>
                </a:extLst>
              </a:tr>
              <a:tr h="247260">
                <a:tc>
                  <a:txBody>
                    <a:bodyPr/>
                    <a:lstStyle/>
                    <a:p>
                      <a:pPr algn="l" fontAlgn="b"/>
                      <a:r>
                        <a:rPr lang="fr-FR" sz="1400" kern="1200" dirty="0">
                          <a:solidFill>
                            <a:schemeClr val="tx1"/>
                          </a:solidFill>
                          <a:latin typeface="+mn-lt"/>
                          <a:ea typeface="+mn-ea"/>
                          <a:cs typeface="+mn-cs"/>
                        </a:rPr>
                        <a:t>Population INSEE 2012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BDB"/>
                    </a:solidFill>
                  </a:tcPr>
                </a:tc>
                <a:tc gridSpan="2">
                  <a:txBody>
                    <a:bodyPr/>
                    <a:lstStyle/>
                    <a:p>
                      <a:pPr algn="ctr" fontAlgn="b"/>
                      <a:r>
                        <a:rPr lang="fr-FR" sz="1400" kern="1200" dirty="0">
                          <a:solidFill>
                            <a:schemeClr val="tx1">
                              <a:lumMod val="65000"/>
                              <a:lumOff val="35000"/>
                            </a:schemeClr>
                          </a:solidFill>
                          <a:latin typeface="+mn-lt"/>
                          <a:ea typeface="+mn-ea"/>
                          <a:cs typeface="+mn-cs"/>
                        </a:rPr>
                        <a:t>6197 habitants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3174873454"/>
                  </a:ext>
                </a:extLst>
              </a:tr>
              <a:tr h="213360">
                <a:tc>
                  <a:txBody>
                    <a:bodyPr/>
                    <a:lstStyle/>
                    <a:p>
                      <a:pPr marL="0" algn="l" defTabSz="914400" rtl="0" eaLnBrk="1" fontAlgn="b" latinLnBrk="0" hangingPunct="1"/>
                      <a:r>
                        <a:rPr lang="fr-FR" sz="1400" kern="1200" dirty="0">
                          <a:solidFill>
                            <a:schemeClr val="tx1"/>
                          </a:solidFill>
                          <a:latin typeface="+mn-lt"/>
                          <a:ea typeface="+mn-ea"/>
                          <a:cs typeface="+mn-cs"/>
                        </a:rPr>
                        <a:t>Parc du logement 2012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BDB"/>
                    </a:solidFill>
                  </a:tcPr>
                </a:tc>
                <a:tc gridSpan="2">
                  <a:txBody>
                    <a:bodyPr/>
                    <a:lstStyle/>
                    <a:p>
                      <a:pPr marL="0" algn="ctr" defTabSz="914400" rtl="0" eaLnBrk="1" fontAlgn="b" latinLnBrk="0" hangingPunct="1"/>
                      <a:r>
                        <a:rPr lang="fr-FR" sz="1400" kern="1200" dirty="0">
                          <a:solidFill>
                            <a:schemeClr val="tx1">
                              <a:lumMod val="65000"/>
                              <a:lumOff val="35000"/>
                            </a:schemeClr>
                          </a:solidFill>
                          <a:latin typeface="+mn-lt"/>
                          <a:ea typeface="+mn-ea"/>
                          <a:cs typeface="+mn-cs"/>
                        </a:rPr>
                        <a:t>3723 logements</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3159184465"/>
                  </a:ext>
                </a:extLst>
              </a:tr>
              <a:tr h="853440">
                <a:tc>
                  <a:txBody>
                    <a:bodyPr/>
                    <a:lstStyle/>
                    <a:p>
                      <a:pPr marL="0" algn="l" defTabSz="914400" rtl="0" eaLnBrk="1" fontAlgn="b" latinLnBrk="0" hangingPunct="1"/>
                      <a:r>
                        <a:rPr lang="fr-FR" sz="1400" kern="1200" dirty="0">
                          <a:solidFill>
                            <a:schemeClr val="tx1">
                              <a:lumMod val="65000"/>
                              <a:lumOff val="35000"/>
                            </a:schemeClr>
                          </a:solidFill>
                          <a:latin typeface="+mn-lt"/>
                          <a:ea typeface="+mn-ea"/>
                          <a:cs typeface="+mn-cs"/>
                        </a:rPr>
                        <a:t>Résidences principales : 2438   </a:t>
                      </a:r>
                      <a:br>
                        <a:rPr lang="fr-FR" sz="1400" kern="1200" dirty="0">
                          <a:solidFill>
                            <a:schemeClr val="tx1">
                              <a:lumMod val="65000"/>
                              <a:lumOff val="35000"/>
                            </a:schemeClr>
                          </a:solidFill>
                          <a:latin typeface="+mn-lt"/>
                          <a:ea typeface="+mn-ea"/>
                          <a:cs typeface="+mn-cs"/>
                        </a:rPr>
                      </a:br>
                      <a:r>
                        <a:rPr lang="fr-FR" sz="1400" kern="1200" dirty="0">
                          <a:solidFill>
                            <a:schemeClr val="tx1">
                              <a:lumMod val="65000"/>
                              <a:lumOff val="35000"/>
                            </a:schemeClr>
                          </a:solidFill>
                          <a:latin typeface="+mn-lt"/>
                          <a:ea typeface="+mn-ea"/>
                          <a:cs typeface="+mn-cs"/>
                        </a:rPr>
                        <a:t>Résidences secondaires : 1067 </a:t>
                      </a:r>
                      <a:br>
                        <a:rPr lang="fr-FR" sz="1400" kern="1200" dirty="0">
                          <a:solidFill>
                            <a:schemeClr val="tx1">
                              <a:lumMod val="65000"/>
                              <a:lumOff val="35000"/>
                            </a:schemeClr>
                          </a:solidFill>
                          <a:latin typeface="+mn-lt"/>
                          <a:ea typeface="+mn-ea"/>
                          <a:cs typeface="+mn-cs"/>
                        </a:rPr>
                      </a:br>
                      <a:r>
                        <a:rPr lang="fr-FR" sz="1400" kern="1200" dirty="0">
                          <a:solidFill>
                            <a:schemeClr val="tx1">
                              <a:lumMod val="65000"/>
                              <a:lumOff val="35000"/>
                            </a:schemeClr>
                          </a:solidFill>
                          <a:latin typeface="+mn-lt"/>
                          <a:ea typeface="+mn-ea"/>
                          <a:cs typeface="+mn-cs"/>
                        </a:rPr>
                        <a:t>Logements vacants : 218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fr-FR" sz="1200" kern="1200" dirty="0">
                          <a:solidFill>
                            <a:schemeClr val="tx1">
                              <a:lumMod val="65000"/>
                              <a:lumOff val="35000"/>
                            </a:schemeClr>
                          </a:solidFill>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511498853"/>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974063006"/>
              </p:ext>
            </p:extLst>
          </p:nvPr>
        </p:nvGraphicFramePr>
        <p:xfrm>
          <a:off x="479457" y="4158032"/>
          <a:ext cx="5417490" cy="1720254"/>
        </p:xfrm>
        <a:graphic>
          <a:graphicData uri="http://schemas.openxmlformats.org/drawingml/2006/table">
            <a:tbl>
              <a:tblPr/>
              <a:tblGrid>
                <a:gridCol w="5417490">
                  <a:extLst>
                    <a:ext uri="{9D8B030D-6E8A-4147-A177-3AD203B41FA5}">
                      <a16:colId xmlns:a16="http://schemas.microsoft.com/office/drawing/2014/main" xmlns="" val="1840919672"/>
                    </a:ext>
                  </a:extLst>
                </a:gridCol>
              </a:tblGrid>
              <a:tr h="301362">
                <a:tc>
                  <a:txBody>
                    <a:bodyPr/>
                    <a:lstStyle/>
                    <a:p>
                      <a:pPr algn="ctr" fontAlgn="b"/>
                      <a:r>
                        <a:rPr lang="fr-FR" sz="1400" b="1" kern="1200" dirty="0">
                          <a:solidFill>
                            <a:schemeClr val="tx1"/>
                          </a:solidFill>
                          <a:latin typeface="+mn-lt"/>
                          <a:ea typeface="+mn-ea"/>
                          <a:cs typeface="+mn-cs"/>
                        </a:rPr>
                        <a:t>Hypothèse de travail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3882627483"/>
                  </a:ext>
                </a:extLst>
              </a:tr>
              <a:tr h="556360">
                <a:tc>
                  <a:txBody>
                    <a:bodyPr/>
                    <a:lstStyle/>
                    <a:p>
                      <a:pPr algn="l" fontAlgn="b"/>
                      <a:r>
                        <a:rPr lang="fr-FR" sz="1400" kern="1200" dirty="0">
                          <a:solidFill>
                            <a:schemeClr val="tx1">
                              <a:lumMod val="65000"/>
                              <a:lumOff val="35000"/>
                            </a:schemeClr>
                          </a:solidFill>
                          <a:latin typeface="+mn-lt"/>
                          <a:ea typeface="+mn-ea"/>
                          <a:cs typeface="+mn-cs"/>
                        </a:rPr>
                        <a:t>taux de croissance 1% par an, soit 7053 </a:t>
                      </a:r>
                      <a:r>
                        <a:rPr lang="fr-FR" sz="1400" kern="1200" dirty="0" err="1">
                          <a:solidFill>
                            <a:schemeClr val="tx1">
                              <a:lumMod val="65000"/>
                              <a:lumOff val="35000"/>
                            </a:schemeClr>
                          </a:solidFill>
                          <a:latin typeface="+mn-lt"/>
                          <a:ea typeface="+mn-ea"/>
                          <a:cs typeface="+mn-cs"/>
                        </a:rPr>
                        <a:t>hbts</a:t>
                      </a:r>
                      <a:r>
                        <a:rPr lang="fr-FR" sz="1400" kern="1200" dirty="0">
                          <a:solidFill>
                            <a:schemeClr val="tx1">
                              <a:lumMod val="65000"/>
                              <a:lumOff val="35000"/>
                            </a:schemeClr>
                          </a:solidFill>
                          <a:latin typeface="+mn-lt"/>
                          <a:ea typeface="+mn-ea"/>
                          <a:cs typeface="+mn-cs"/>
                        </a:rPr>
                        <a:t> en 2025 , soit 856 de plus qu'en 2012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17778557"/>
                  </a:ext>
                </a:extLst>
              </a:tr>
              <a:tr h="278180">
                <a:tc>
                  <a:txBody>
                    <a:bodyPr/>
                    <a:lstStyle/>
                    <a:p>
                      <a:pPr algn="l" fontAlgn="b"/>
                      <a:r>
                        <a:rPr lang="fr-FR" sz="1400" kern="1200" dirty="0">
                          <a:solidFill>
                            <a:schemeClr val="tx1">
                              <a:lumMod val="65000"/>
                              <a:lumOff val="35000"/>
                            </a:schemeClr>
                          </a:solidFill>
                          <a:latin typeface="+mn-lt"/>
                          <a:ea typeface="+mn-ea"/>
                          <a:cs typeface="+mn-cs"/>
                        </a:rPr>
                        <a:t>taux de desserrement des ménages : 2,2 ménages par logement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50322188"/>
                  </a:ext>
                </a:extLst>
              </a:tr>
              <a:tr h="278180">
                <a:tc>
                  <a:txBody>
                    <a:bodyPr/>
                    <a:lstStyle/>
                    <a:p>
                      <a:pPr algn="l" fontAlgn="b"/>
                      <a:r>
                        <a:rPr lang="fr-FR" sz="1400" kern="1200" dirty="0">
                          <a:solidFill>
                            <a:schemeClr val="tx1">
                              <a:lumMod val="65000"/>
                              <a:lumOff val="35000"/>
                            </a:schemeClr>
                          </a:solidFill>
                          <a:latin typeface="+mn-lt"/>
                          <a:ea typeface="+mn-ea"/>
                          <a:cs typeface="+mn-cs"/>
                        </a:rPr>
                        <a:t>un phénomène de renouvellement urbain  à 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88667066"/>
                  </a:ext>
                </a:extLst>
              </a:tr>
              <a:tr h="306172">
                <a:tc>
                  <a:txBody>
                    <a:bodyPr/>
                    <a:lstStyle/>
                    <a:p>
                      <a:pPr algn="l" fontAlgn="b"/>
                      <a:r>
                        <a:rPr lang="fr-FR" sz="1400" kern="1200" dirty="0">
                          <a:solidFill>
                            <a:schemeClr val="tx1">
                              <a:lumMod val="65000"/>
                              <a:lumOff val="35000"/>
                            </a:schemeClr>
                          </a:solidFill>
                          <a:latin typeface="+mn-lt"/>
                          <a:ea typeface="+mn-ea"/>
                          <a:cs typeface="+mn-cs"/>
                        </a:rPr>
                        <a:t>un taux de vacance à 6% du parc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84599868"/>
                  </a:ext>
                </a:extLst>
              </a:tr>
            </a:tbl>
          </a:graphicData>
        </a:graphic>
      </p:graphicFrame>
    </p:spTree>
    <p:extLst>
      <p:ext uri="{BB962C8B-B14F-4D97-AF65-F5344CB8AC3E}">
        <p14:creationId xmlns:p14="http://schemas.microsoft.com/office/powerpoint/2010/main" val="293406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buNone/>
            </a:pPr>
            <a:r>
              <a:rPr lang="fr-FR" sz="1600" b="1" u="sng" dirty="0"/>
              <a:t>1.3- Les besoins en logements</a:t>
            </a:r>
          </a:p>
          <a:p>
            <a:pPr marL="0" indent="0">
              <a:buNone/>
            </a:pPr>
            <a:endParaRPr lang="fr-FR" sz="1600" b="1" dirty="0"/>
          </a:p>
          <a:p>
            <a:pPr marL="0" indent="0">
              <a:buNone/>
            </a:pPr>
            <a:endParaRPr lang="fr-FR" sz="1600" dirty="0"/>
          </a:p>
          <a:p>
            <a:pPr marL="0" indent="0">
              <a:buNone/>
            </a:pPr>
            <a:endParaRPr lang="fr-FR" sz="1600" dirty="0"/>
          </a:p>
          <a:p>
            <a:pPr marL="0" indent="0">
              <a:buNone/>
            </a:pPr>
            <a:endParaRPr lang="fr-FR" sz="1600"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550284551"/>
              </p:ext>
            </p:extLst>
          </p:nvPr>
        </p:nvGraphicFramePr>
        <p:xfrm>
          <a:off x="615820" y="2127379"/>
          <a:ext cx="5673013" cy="3563286"/>
        </p:xfrm>
        <a:graphic>
          <a:graphicData uri="http://schemas.openxmlformats.org/drawingml/2006/table">
            <a:tbl>
              <a:tblPr/>
              <a:tblGrid>
                <a:gridCol w="2807661">
                  <a:extLst>
                    <a:ext uri="{9D8B030D-6E8A-4147-A177-3AD203B41FA5}">
                      <a16:colId xmlns:a16="http://schemas.microsoft.com/office/drawing/2014/main" xmlns="" val="2805071388"/>
                    </a:ext>
                  </a:extLst>
                </a:gridCol>
                <a:gridCol w="2865352">
                  <a:extLst>
                    <a:ext uri="{9D8B030D-6E8A-4147-A177-3AD203B41FA5}">
                      <a16:colId xmlns:a16="http://schemas.microsoft.com/office/drawing/2014/main" xmlns="" val="4195758591"/>
                    </a:ext>
                  </a:extLst>
                </a:gridCol>
              </a:tblGrid>
              <a:tr h="292209">
                <a:tc>
                  <a:txBody>
                    <a:bodyPr/>
                    <a:lstStyle/>
                    <a:p>
                      <a:pPr algn="l" fontAlgn="b"/>
                      <a:r>
                        <a:rPr lang="fr-FR" sz="1100" b="0" i="0" u="none" strike="noStrike">
                          <a:solidFill>
                            <a:srgbClr val="000000"/>
                          </a:solidFill>
                          <a:effectLst/>
                          <a:latin typeface="Calibri" panose="020F0502020204030204" pitchFamily="34" charset="0"/>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kern="1200" dirty="0">
                          <a:solidFill>
                            <a:schemeClr val="tx1"/>
                          </a:solidFill>
                          <a:latin typeface="+mn-lt"/>
                          <a:ea typeface="+mn-ea"/>
                          <a:cs typeface="+mn-cs"/>
                        </a:rPr>
                        <a:t>hypothèse : 1%/an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41429654"/>
                  </a:ext>
                </a:extLst>
              </a:tr>
              <a:tr h="519484">
                <a:tc>
                  <a:txBody>
                    <a:bodyPr/>
                    <a:lstStyle/>
                    <a:p>
                      <a:pPr algn="ctr" fontAlgn="ctr"/>
                      <a:r>
                        <a:rPr lang="fr-FR" sz="1400" b="1" kern="1200">
                          <a:solidFill>
                            <a:schemeClr val="tx1"/>
                          </a:solidFill>
                          <a:latin typeface="+mn-lt"/>
                          <a:ea typeface="+mn-ea"/>
                          <a:cs typeface="+mn-cs"/>
                        </a:rPr>
                        <a:t>population 2025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00" b="1" kern="1200" dirty="0">
                          <a:solidFill>
                            <a:schemeClr val="tx1"/>
                          </a:solidFill>
                          <a:latin typeface="+mn-lt"/>
                          <a:ea typeface="+mn-ea"/>
                          <a:cs typeface="+mn-cs"/>
                        </a:rPr>
                        <a:t>soit 7053 </a:t>
                      </a:r>
                      <a:r>
                        <a:rPr lang="fr-FR" sz="1400" b="1" kern="1200" dirty="0" err="1">
                          <a:solidFill>
                            <a:schemeClr val="tx1"/>
                          </a:solidFill>
                          <a:latin typeface="+mn-lt"/>
                          <a:ea typeface="+mn-ea"/>
                          <a:cs typeface="+mn-cs"/>
                        </a:rPr>
                        <a:t>hbts</a:t>
                      </a:r>
                      <a:r>
                        <a:rPr lang="fr-FR" sz="1400" b="1" kern="1200" dirty="0">
                          <a:solidFill>
                            <a:schemeClr val="tx1"/>
                          </a:solidFill>
                          <a:latin typeface="+mn-lt"/>
                          <a:ea typeface="+mn-ea"/>
                          <a:cs typeface="+mn-cs"/>
                        </a:rPr>
                        <a:t> en 2025 , soit 856 de plus qu'en 2012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16707118"/>
                  </a:ext>
                </a:extLst>
              </a:tr>
              <a:tr h="647700">
                <a:tc>
                  <a:txBody>
                    <a:bodyPr/>
                    <a:lstStyle/>
                    <a:p>
                      <a:pPr marL="0" algn="l" defTabSz="914400" rtl="0" eaLnBrk="1" fontAlgn="b" latinLnBrk="0" hangingPunct="1"/>
                      <a:r>
                        <a:rPr lang="fr-FR" sz="1400" kern="1200" dirty="0">
                          <a:solidFill>
                            <a:schemeClr val="tx1"/>
                          </a:solidFill>
                          <a:latin typeface="+mn-lt"/>
                          <a:ea typeface="+mn-ea"/>
                          <a:cs typeface="+mn-cs"/>
                        </a:rPr>
                        <a:t>besoin en résidence principale pour accueillir la population supplémentaire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fr-FR" sz="1400" kern="1200" dirty="0">
                          <a:solidFill>
                            <a:schemeClr val="tx1"/>
                          </a:solidFill>
                          <a:latin typeface="+mn-lt"/>
                          <a:ea typeface="+mn-ea"/>
                          <a:cs typeface="+mn-cs"/>
                        </a:rPr>
                        <a:t>389 logements nécessaires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12848443"/>
                  </a:ext>
                </a:extLst>
              </a:tr>
              <a:tr h="434340">
                <a:tc>
                  <a:txBody>
                    <a:bodyPr/>
                    <a:lstStyle/>
                    <a:p>
                      <a:pPr algn="l" fontAlgn="b"/>
                      <a:r>
                        <a:rPr lang="fr-FR" sz="1400" kern="1200" dirty="0">
                          <a:solidFill>
                            <a:schemeClr val="tx1"/>
                          </a:solidFill>
                          <a:latin typeface="+mn-lt"/>
                          <a:ea typeface="+mn-ea"/>
                          <a:cs typeface="+mn-cs"/>
                        </a:rPr>
                        <a:t>besoin en résidence principale pour le maintien de la population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fr-FR" sz="1400" kern="1200" dirty="0">
                          <a:solidFill>
                            <a:schemeClr val="tx1"/>
                          </a:solidFill>
                          <a:latin typeface="+mn-lt"/>
                          <a:ea typeface="+mn-ea"/>
                          <a:cs typeface="+mn-cs"/>
                        </a:rPr>
                        <a:t>378 logements nécessaires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42223680"/>
                  </a:ext>
                </a:extLst>
              </a:tr>
              <a:tr h="270565">
                <a:tc>
                  <a:txBody>
                    <a:bodyPr/>
                    <a:lstStyle/>
                    <a:p>
                      <a:pPr marL="0" algn="ctr" defTabSz="914400" rtl="0" eaLnBrk="1" fontAlgn="ctr" latinLnBrk="0" hangingPunct="1"/>
                      <a:r>
                        <a:rPr lang="fr-FR" sz="1400" b="1" kern="1200">
                          <a:solidFill>
                            <a:schemeClr val="tx1"/>
                          </a:solidFill>
                          <a:latin typeface="+mn-lt"/>
                          <a:ea typeface="+mn-ea"/>
                          <a:cs typeface="+mn-cs"/>
                        </a:rPr>
                        <a:t>TOTAL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algn="ctr" defTabSz="914400" rtl="0" eaLnBrk="1" fontAlgn="ctr" latinLnBrk="0" hangingPunct="1"/>
                      <a:r>
                        <a:rPr lang="fr-FR" sz="1400" b="1" kern="1200" dirty="0">
                          <a:solidFill>
                            <a:schemeClr val="tx1"/>
                          </a:solidFill>
                          <a:latin typeface="+mn-lt"/>
                          <a:ea typeface="+mn-ea"/>
                          <a:cs typeface="+mn-cs"/>
                        </a:rPr>
                        <a:t>767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615749527"/>
                  </a:ext>
                </a:extLst>
              </a:tr>
              <a:tr h="259743">
                <a:tc>
                  <a:txBody>
                    <a:bodyPr/>
                    <a:lstStyle/>
                    <a:p>
                      <a:pPr algn="l" fontAlgn="b"/>
                      <a:r>
                        <a:rPr lang="fr-FR" sz="1400" kern="1200">
                          <a:solidFill>
                            <a:schemeClr val="tx1"/>
                          </a:solidFill>
                          <a:latin typeface="+mn-lt"/>
                          <a:ea typeface="+mn-ea"/>
                          <a:cs typeface="+mn-cs"/>
                        </a:rPr>
                        <a:t>Parc total en 2025 des RP</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kern="1200">
                          <a:solidFill>
                            <a:schemeClr val="tx1"/>
                          </a:solidFill>
                          <a:latin typeface="+mn-lt"/>
                          <a:ea typeface="+mn-ea"/>
                          <a:cs typeface="+mn-cs"/>
                        </a:rPr>
                        <a:t>3184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7522127"/>
                  </a:ext>
                </a:extLst>
              </a:tr>
              <a:tr h="272125">
                <a:tc>
                  <a:txBody>
                    <a:bodyPr/>
                    <a:lstStyle/>
                    <a:p>
                      <a:pPr algn="l" fontAlgn="b"/>
                      <a:r>
                        <a:rPr lang="fr-FR" sz="1400" kern="1200">
                          <a:solidFill>
                            <a:schemeClr val="tx1"/>
                          </a:solidFill>
                          <a:latin typeface="+mn-lt"/>
                          <a:ea typeface="+mn-ea"/>
                          <a:cs typeface="+mn-cs"/>
                        </a:rPr>
                        <a:t>Parc total en 2025 des R secondaires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kern="1200" dirty="0">
                          <a:solidFill>
                            <a:schemeClr val="tx1"/>
                          </a:solidFill>
                          <a:latin typeface="+mn-lt"/>
                          <a:ea typeface="+mn-ea"/>
                          <a:cs typeface="+mn-cs"/>
                        </a:rPr>
                        <a:t>937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61719"/>
                  </a:ext>
                </a:extLst>
              </a:tr>
              <a:tr h="434340">
                <a:tc>
                  <a:txBody>
                    <a:bodyPr/>
                    <a:lstStyle/>
                    <a:p>
                      <a:pPr algn="l" fontAlgn="b"/>
                      <a:r>
                        <a:rPr lang="fr-FR" sz="1400" kern="1200" dirty="0">
                          <a:solidFill>
                            <a:schemeClr val="tx1"/>
                          </a:solidFill>
                          <a:latin typeface="+mn-lt"/>
                          <a:ea typeface="+mn-ea"/>
                          <a:cs typeface="+mn-cs"/>
                        </a:rPr>
                        <a:t>Parc total de logements vacants (6% du parc)</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kern="1200" dirty="0">
                          <a:solidFill>
                            <a:schemeClr val="tx1"/>
                          </a:solidFill>
                          <a:latin typeface="+mn-lt"/>
                          <a:ea typeface="+mn-ea"/>
                          <a:cs typeface="+mn-cs"/>
                        </a:rPr>
                        <a:t>263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9425482"/>
                  </a:ext>
                </a:extLst>
              </a:tr>
              <a:tr h="270565">
                <a:tc>
                  <a:txBody>
                    <a:bodyPr/>
                    <a:lstStyle/>
                    <a:p>
                      <a:pPr marL="0" algn="ctr" defTabSz="914400" rtl="0" eaLnBrk="1" fontAlgn="ctr" latinLnBrk="0" hangingPunct="1"/>
                      <a:r>
                        <a:rPr lang="fr-FR" sz="1400" b="1" kern="1200">
                          <a:solidFill>
                            <a:schemeClr val="tx1"/>
                          </a:solidFill>
                          <a:latin typeface="+mn-lt"/>
                          <a:ea typeface="+mn-ea"/>
                          <a:cs typeface="+mn-cs"/>
                        </a:rPr>
                        <a:t>Parc TOTAL en 2025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algn="ctr" defTabSz="914400" rtl="0" eaLnBrk="1" fontAlgn="ctr" latinLnBrk="0" hangingPunct="1"/>
                      <a:r>
                        <a:rPr lang="fr-FR" sz="1400" b="1" kern="1200" dirty="0">
                          <a:solidFill>
                            <a:schemeClr val="tx1"/>
                          </a:solidFill>
                          <a:latin typeface="+mn-lt"/>
                          <a:ea typeface="+mn-ea"/>
                          <a:cs typeface="+mn-cs"/>
                        </a:rPr>
                        <a:t>4384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612927968"/>
                  </a:ext>
                </a:extLst>
              </a:tr>
            </a:tbl>
          </a:graphicData>
        </a:graphic>
      </p:graphicFrame>
    </p:spTree>
    <p:extLst>
      <p:ext uri="{BB962C8B-B14F-4D97-AF65-F5344CB8AC3E}">
        <p14:creationId xmlns:p14="http://schemas.microsoft.com/office/powerpoint/2010/main" val="426611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buNone/>
            </a:pPr>
            <a:r>
              <a:rPr lang="fr-FR" sz="1600" b="1" u="sng" dirty="0"/>
              <a:t>1.3- Les besoins en logements</a:t>
            </a:r>
          </a:p>
          <a:p>
            <a:pPr marL="0" indent="0">
              <a:buNone/>
            </a:pPr>
            <a:endParaRPr lang="fr-FR" sz="1600" b="1" dirty="0"/>
          </a:p>
          <a:p>
            <a:pPr marL="0" indent="0">
              <a:buNone/>
            </a:pPr>
            <a:endParaRPr lang="fr-FR" sz="1600" dirty="0"/>
          </a:p>
          <a:p>
            <a:pPr marL="0" indent="0">
              <a:buNone/>
            </a:pPr>
            <a:endParaRPr lang="fr-FR" sz="1600" dirty="0"/>
          </a:p>
          <a:p>
            <a:pPr marL="0" indent="0">
              <a:buNone/>
            </a:pPr>
            <a:endParaRPr lang="fr-FR" sz="1600"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33402818"/>
              </p:ext>
            </p:extLst>
          </p:nvPr>
        </p:nvGraphicFramePr>
        <p:xfrm>
          <a:off x="653758" y="2681540"/>
          <a:ext cx="3746500" cy="2392680"/>
        </p:xfrm>
        <a:graphic>
          <a:graphicData uri="http://schemas.openxmlformats.org/drawingml/2006/table">
            <a:tbl>
              <a:tblPr/>
              <a:tblGrid>
                <a:gridCol w="2065668">
                  <a:extLst>
                    <a:ext uri="{9D8B030D-6E8A-4147-A177-3AD203B41FA5}">
                      <a16:colId xmlns:a16="http://schemas.microsoft.com/office/drawing/2014/main" xmlns="" val="2687052971"/>
                    </a:ext>
                  </a:extLst>
                </a:gridCol>
                <a:gridCol w="1680832">
                  <a:extLst>
                    <a:ext uri="{9D8B030D-6E8A-4147-A177-3AD203B41FA5}">
                      <a16:colId xmlns:a16="http://schemas.microsoft.com/office/drawing/2014/main" xmlns="" val="3216792573"/>
                    </a:ext>
                  </a:extLst>
                </a:gridCol>
              </a:tblGrid>
              <a:tr h="220980">
                <a:tc gridSpan="2">
                  <a:txBody>
                    <a:bodyPr/>
                    <a:lstStyle/>
                    <a:p>
                      <a:pPr algn="ctr" fontAlgn="ctr"/>
                      <a:r>
                        <a:rPr lang="fr-FR" sz="1400" b="1" kern="1200" dirty="0">
                          <a:solidFill>
                            <a:schemeClr val="tx1"/>
                          </a:solidFill>
                          <a:latin typeface="+mn-lt"/>
                          <a:ea typeface="+mn-ea"/>
                          <a:cs typeface="+mn-cs"/>
                        </a:rPr>
                        <a:t>récapitulatif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endParaRPr lang="fr-FR"/>
                    </a:p>
                  </a:txBody>
                  <a:tcPr/>
                </a:tc>
                <a:extLst>
                  <a:ext uri="{0D108BD9-81ED-4DB2-BD59-A6C34878D82A}">
                    <a16:rowId xmlns:a16="http://schemas.microsoft.com/office/drawing/2014/main" xmlns="" val="288007604"/>
                  </a:ext>
                </a:extLst>
              </a:tr>
              <a:tr h="220980">
                <a:tc>
                  <a:txBody>
                    <a:bodyPr/>
                    <a:lstStyle/>
                    <a:p>
                      <a:pPr algn="l" fontAlgn="b"/>
                      <a:r>
                        <a:rPr lang="fr-FR" sz="1400" kern="1200" dirty="0">
                          <a:solidFill>
                            <a:schemeClr val="tx1"/>
                          </a:solidFill>
                          <a:latin typeface="+mn-lt"/>
                          <a:ea typeface="+mn-ea"/>
                          <a:cs typeface="+mn-cs"/>
                        </a:rPr>
                        <a:t>Parc total 2025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fr-FR" sz="1400" kern="1200" dirty="0">
                          <a:solidFill>
                            <a:schemeClr val="tx1"/>
                          </a:solidFill>
                          <a:latin typeface="+mn-lt"/>
                          <a:ea typeface="+mn-ea"/>
                          <a:cs typeface="+mn-cs"/>
                        </a:rPr>
                        <a:t>4384 logements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28024873"/>
                  </a:ext>
                </a:extLst>
              </a:tr>
              <a:tr h="434340">
                <a:tc>
                  <a:txBody>
                    <a:bodyPr/>
                    <a:lstStyle/>
                    <a:p>
                      <a:pPr algn="l" fontAlgn="t"/>
                      <a:r>
                        <a:rPr lang="fr-FR" sz="1400" kern="1200">
                          <a:solidFill>
                            <a:schemeClr val="tx1"/>
                          </a:solidFill>
                          <a:latin typeface="+mn-lt"/>
                          <a:ea typeface="+mn-ea"/>
                          <a:cs typeface="+mn-cs"/>
                        </a:rPr>
                        <a:t>augmentation  du parc entre 2012-2025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fr-FR" sz="1400" kern="1200" dirty="0">
                          <a:solidFill>
                            <a:schemeClr val="tx1"/>
                          </a:solidFill>
                          <a:latin typeface="+mn-lt"/>
                          <a:ea typeface="+mn-ea"/>
                          <a:cs typeface="+mn-cs"/>
                        </a:rPr>
                        <a:t>661 logements de plus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70520445"/>
                  </a:ext>
                </a:extLst>
              </a:tr>
              <a:tr h="647700">
                <a:tc>
                  <a:txBody>
                    <a:bodyPr/>
                    <a:lstStyle/>
                    <a:p>
                      <a:pPr algn="l" fontAlgn="b"/>
                      <a:r>
                        <a:rPr lang="fr-FR" sz="1400" kern="1200">
                          <a:solidFill>
                            <a:schemeClr val="tx1"/>
                          </a:solidFill>
                          <a:latin typeface="+mn-lt"/>
                          <a:ea typeface="+mn-ea"/>
                          <a:cs typeface="+mn-cs"/>
                        </a:rPr>
                        <a:t>logements produits par renouvellement urbain entre 2012-2025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fr-FR" sz="1400" kern="1200" dirty="0">
                          <a:solidFill>
                            <a:schemeClr val="tx1"/>
                          </a:solidFill>
                          <a:latin typeface="+mn-lt"/>
                          <a:ea typeface="+mn-ea"/>
                          <a:cs typeface="+mn-cs"/>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11081244"/>
                  </a:ext>
                </a:extLst>
              </a:tr>
              <a:tr h="434340">
                <a:tc>
                  <a:txBody>
                    <a:bodyPr/>
                    <a:lstStyle/>
                    <a:p>
                      <a:pPr algn="l" fontAlgn="b"/>
                      <a:r>
                        <a:rPr lang="fr-FR" sz="1400" kern="1200">
                          <a:solidFill>
                            <a:schemeClr val="tx1"/>
                          </a:solidFill>
                          <a:latin typeface="+mn-lt"/>
                          <a:ea typeface="+mn-ea"/>
                          <a:cs typeface="+mn-cs"/>
                        </a:rPr>
                        <a:t>lgts réalisés entre 2011 et 2015 (issus des PC)</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fr-FR" sz="1400" kern="1200" dirty="0">
                          <a:solidFill>
                            <a:schemeClr val="tx1"/>
                          </a:solidFill>
                          <a:latin typeface="+mn-lt"/>
                          <a:ea typeface="+mn-ea"/>
                          <a:cs typeface="+mn-cs"/>
                        </a:rPr>
                        <a:t>87 </a:t>
                      </a:r>
                      <a:r>
                        <a:rPr lang="fr-FR" sz="1400" kern="1200" dirty="0" err="1">
                          <a:solidFill>
                            <a:schemeClr val="tx1"/>
                          </a:solidFill>
                          <a:latin typeface="+mn-lt"/>
                          <a:ea typeface="+mn-ea"/>
                          <a:cs typeface="+mn-cs"/>
                        </a:rPr>
                        <a:t>lgts</a:t>
                      </a:r>
                      <a:endParaRPr lang="fr-FR" sz="1400" kern="1200" dirty="0">
                        <a:solidFill>
                          <a:schemeClr val="tx1"/>
                        </a:solidFill>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2827741"/>
                  </a:ext>
                </a:extLst>
              </a:tr>
              <a:tr h="434340">
                <a:tc>
                  <a:txBody>
                    <a:bodyPr/>
                    <a:lstStyle/>
                    <a:p>
                      <a:pPr algn="l" fontAlgn="b"/>
                      <a:r>
                        <a:rPr lang="fr-FR" sz="1400" b="1" kern="1200">
                          <a:solidFill>
                            <a:schemeClr val="tx1"/>
                          </a:solidFill>
                          <a:latin typeface="+mn-lt"/>
                          <a:ea typeface="+mn-ea"/>
                          <a:cs typeface="+mn-cs"/>
                        </a:rPr>
                        <a:t>Besoin en logements 2016-2025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fr-FR" sz="1400" b="1" kern="1200" dirty="0">
                          <a:solidFill>
                            <a:schemeClr val="tx1"/>
                          </a:solidFill>
                          <a:latin typeface="+mn-lt"/>
                          <a:ea typeface="+mn-ea"/>
                          <a:cs typeface="+mn-cs"/>
                        </a:rPr>
                        <a:t>574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xmlns="" val="1325979979"/>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4272866691"/>
              </p:ext>
            </p:extLst>
          </p:nvPr>
        </p:nvGraphicFramePr>
        <p:xfrm>
          <a:off x="4786604" y="2323321"/>
          <a:ext cx="3909430" cy="2750899"/>
        </p:xfrm>
        <a:graphic>
          <a:graphicData uri="http://schemas.openxmlformats.org/drawingml/2006/table">
            <a:tbl>
              <a:tblPr/>
              <a:tblGrid>
                <a:gridCol w="2409525">
                  <a:extLst>
                    <a:ext uri="{9D8B030D-6E8A-4147-A177-3AD203B41FA5}">
                      <a16:colId xmlns:a16="http://schemas.microsoft.com/office/drawing/2014/main" xmlns="" val="3475503994"/>
                    </a:ext>
                  </a:extLst>
                </a:gridCol>
                <a:gridCol w="1499905">
                  <a:extLst>
                    <a:ext uri="{9D8B030D-6E8A-4147-A177-3AD203B41FA5}">
                      <a16:colId xmlns:a16="http://schemas.microsoft.com/office/drawing/2014/main" xmlns="" val="720046303"/>
                    </a:ext>
                  </a:extLst>
                </a:gridCol>
              </a:tblGrid>
              <a:tr h="289769">
                <a:tc>
                  <a:txBody>
                    <a:bodyPr/>
                    <a:lstStyle/>
                    <a:p>
                      <a:pPr algn="ctr" fontAlgn="b"/>
                      <a:r>
                        <a:rPr lang="fr-FR" sz="11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FFFFF"/>
                    </a:solidFill>
                  </a:tcPr>
                </a:tc>
                <a:tc>
                  <a:txBody>
                    <a:bodyPr/>
                    <a:lstStyle/>
                    <a:p>
                      <a:pPr algn="l" fontAlgn="b"/>
                      <a:r>
                        <a:rPr lang="fr-FR" sz="1100" b="1" i="0" u="none" strike="noStrike" dirty="0">
                          <a:solidFill>
                            <a:srgbClr val="000000"/>
                          </a:solidFill>
                          <a:effectLst/>
                          <a:latin typeface="Calibri" panose="020F0502020204030204" pitchFamily="34" charset="0"/>
                        </a:rPr>
                        <a:t>LOGEMENTS</a:t>
                      </a:r>
                    </a:p>
                  </a:txBody>
                  <a:tcPr marL="7620" marR="7620" marT="7620" marB="0" anchor="ctr">
                    <a:lnL>
                      <a:noFill/>
                    </a:lnL>
                    <a:lnR>
                      <a:noFill/>
                    </a:lnR>
                    <a:lnT>
                      <a:noFill/>
                    </a:lnT>
                    <a:lnB>
                      <a:noFill/>
                    </a:lnB>
                    <a:solidFill>
                      <a:srgbClr val="BDD7EE"/>
                    </a:solidFill>
                  </a:tcPr>
                </a:tc>
                <a:extLst>
                  <a:ext uri="{0D108BD9-81ED-4DB2-BD59-A6C34878D82A}">
                    <a16:rowId xmlns:a16="http://schemas.microsoft.com/office/drawing/2014/main" xmlns="" val="2144942753"/>
                  </a:ext>
                </a:extLst>
              </a:tr>
              <a:tr h="543316">
                <a:tc>
                  <a:txBody>
                    <a:bodyPr/>
                    <a:lstStyle/>
                    <a:p>
                      <a:pPr algn="ctr" fontAlgn="b"/>
                      <a:r>
                        <a:rPr lang="fr-FR" sz="1100" b="1" i="0" u="none" strike="noStrike" dirty="0">
                          <a:solidFill>
                            <a:srgbClr val="000000"/>
                          </a:solidFill>
                          <a:effectLst/>
                          <a:latin typeface="Calibri" panose="020F0502020204030204" pitchFamily="34" charset="0"/>
                        </a:rPr>
                        <a:t>Besoin en logements 2016-2026</a:t>
                      </a:r>
                    </a:p>
                  </a:txBody>
                  <a:tcPr marL="7620" marR="7620" marT="7620" marB="0" anchor="ctr">
                    <a:lnL>
                      <a:noFill/>
                    </a:lnL>
                    <a:lnR>
                      <a:noFill/>
                    </a:lnR>
                    <a:lnT>
                      <a:noFill/>
                    </a:lnT>
                    <a:lnB>
                      <a:noFill/>
                    </a:lnB>
                    <a:solidFill>
                      <a:srgbClr val="FFD966"/>
                    </a:solidFill>
                  </a:tcPr>
                </a:tc>
                <a:tc>
                  <a:txBody>
                    <a:bodyPr/>
                    <a:lstStyle/>
                    <a:p>
                      <a:pPr algn="ctr" fontAlgn="ctr"/>
                      <a:r>
                        <a:rPr lang="fr-FR" sz="1100" b="1" i="0" u="none" strike="noStrike">
                          <a:solidFill>
                            <a:srgbClr val="000000"/>
                          </a:solidFill>
                          <a:effectLst/>
                          <a:latin typeface="Calibri" panose="020F0502020204030204" pitchFamily="34" charset="0"/>
                        </a:rPr>
                        <a:t>574</a:t>
                      </a:r>
                    </a:p>
                  </a:txBody>
                  <a:tcPr marL="7620" marR="7620" marT="7620" marB="0" anchor="ctr">
                    <a:lnL>
                      <a:noFill/>
                    </a:lnL>
                    <a:lnR>
                      <a:noFill/>
                    </a:lnR>
                    <a:lnT>
                      <a:noFill/>
                    </a:lnT>
                    <a:lnB>
                      <a:noFill/>
                    </a:lnB>
                    <a:solidFill>
                      <a:srgbClr val="FFF2CC"/>
                    </a:solidFill>
                  </a:tcPr>
                </a:tc>
                <a:extLst>
                  <a:ext uri="{0D108BD9-81ED-4DB2-BD59-A6C34878D82A}">
                    <a16:rowId xmlns:a16="http://schemas.microsoft.com/office/drawing/2014/main" xmlns="" val="3509377504"/>
                  </a:ext>
                </a:extLst>
              </a:tr>
              <a:tr h="376828">
                <a:tc>
                  <a:txBody>
                    <a:bodyPr/>
                    <a:lstStyle/>
                    <a:p>
                      <a:pPr algn="l" fontAlgn="b"/>
                      <a:r>
                        <a:rPr lang="fr-FR" sz="1100" b="1" i="0" u="none" strike="noStrike">
                          <a:solidFill>
                            <a:srgbClr val="000000"/>
                          </a:solidFill>
                          <a:effectLst/>
                          <a:latin typeface="Calibri" panose="020F0502020204030204" pitchFamily="34" charset="0"/>
                        </a:rPr>
                        <a:t>PC accordés 2016 clos du Roure</a:t>
                      </a:r>
                    </a:p>
                  </a:txBody>
                  <a:tcPr marL="7620" marR="7620" marT="7620" marB="0" anchor="ctr">
                    <a:lnL>
                      <a:noFill/>
                    </a:lnL>
                    <a:lnR>
                      <a:noFill/>
                    </a:lnR>
                    <a:lnT>
                      <a:noFill/>
                    </a:lnT>
                    <a:lnB>
                      <a:noFill/>
                    </a:lnB>
                    <a:solidFill>
                      <a:srgbClr val="FFFFFF"/>
                    </a:solidFill>
                  </a:tcPr>
                </a:tc>
                <a:tc>
                  <a:txBody>
                    <a:bodyPr/>
                    <a:lstStyle/>
                    <a:p>
                      <a:pPr algn="ctr" fontAlgn="ctr"/>
                      <a:r>
                        <a:rPr lang="fr-FR" sz="1100" b="1" i="0" u="none" strike="noStrike">
                          <a:solidFill>
                            <a:srgbClr val="000000"/>
                          </a:solidFill>
                          <a:effectLst/>
                          <a:latin typeface="Calibri" panose="020F0502020204030204" pitchFamily="34" charset="0"/>
                        </a:rPr>
                        <a:t>24</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xmlns="" val="3970190035"/>
                  </a:ext>
                </a:extLst>
              </a:tr>
              <a:tr h="289769">
                <a:tc>
                  <a:txBody>
                    <a:bodyPr/>
                    <a:lstStyle/>
                    <a:p>
                      <a:pPr algn="l" fontAlgn="b"/>
                      <a:r>
                        <a:rPr lang="fr-FR" sz="1100" b="1" i="0" u="none" strike="noStrike">
                          <a:solidFill>
                            <a:srgbClr val="000000"/>
                          </a:solidFill>
                          <a:effectLst/>
                          <a:latin typeface="Calibri" panose="020F0502020204030204" pitchFamily="34" charset="0"/>
                        </a:rPr>
                        <a:t>capacité dents creuses</a:t>
                      </a:r>
                    </a:p>
                  </a:txBody>
                  <a:tcPr marL="7620" marR="7620" marT="7620" marB="0" anchor="ctr">
                    <a:lnL>
                      <a:noFill/>
                    </a:lnL>
                    <a:lnR>
                      <a:noFill/>
                    </a:lnR>
                    <a:lnT>
                      <a:noFill/>
                    </a:lnT>
                    <a:lnB>
                      <a:noFill/>
                    </a:lnB>
                    <a:solidFill>
                      <a:srgbClr val="FFFFFF"/>
                    </a:solidFill>
                  </a:tcPr>
                </a:tc>
                <a:tc>
                  <a:txBody>
                    <a:bodyPr/>
                    <a:lstStyle/>
                    <a:p>
                      <a:pPr algn="ctr" fontAlgn="ctr"/>
                      <a:r>
                        <a:rPr lang="fr-FR" sz="1100" b="1" i="0" u="none" strike="noStrike">
                          <a:solidFill>
                            <a:srgbClr val="000000"/>
                          </a:solidFill>
                          <a:effectLst/>
                          <a:latin typeface="Calibri" panose="020F0502020204030204" pitchFamily="34" charset="0"/>
                        </a:rPr>
                        <a:t>88</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xmlns="" val="495052700"/>
                  </a:ext>
                </a:extLst>
              </a:tr>
              <a:tr h="336793">
                <a:tc>
                  <a:txBody>
                    <a:bodyPr/>
                    <a:lstStyle/>
                    <a:p>
                      <a:pPr algn="l" fontAlgn="b"/>
                      <a:r>
                        <a:rPr lang="fr-FR" sz="1100" b="1" i="0" u="none" strike="noStrike">
                          <a:solidFill>
                            <a:srgbClr val="000000"/>
                          </a:solidFill>
                          <a:effectLst/>
                          <a:latin typeface="Calibri" panose="020F0502020204030204" pitchFamily="34" charset="0"/>
                        </a:rPr>
                        <a:t>capacité OAP NQC</a:t>
                      </a:r>
                    </a:p>
                  </a:txBody>
                  <a:tcPr marL="7620" marR="7620" marT="7620" marB="0" anchor="ctr">
                    <a:lnL>
                      <a:noFill/>
                    </a:lnL>
                    <a:lnR>
                      <a:noFill/>
                    </a:lnR>
                    <a:lnT>
                      <a:noFill/>
                    </a:lnT>
                    <a:lnB>
                      <a:noFill/>
                    </a:lnB>
                    <a:solidFill>
                      <a:srgbClr val="FFFFFF"/>
                    </a:solidFill>
                  </a:tcPr>
                </a:tc>
                <a:tc>
                  <a:txBody>
                    <a:bodyPr/>
                    <a:lstStyle/>
                    <a:p>
                      <a:pPr algn="ctr" fontAlgn="ctr"/>
                      <a:r>
                        <a:rPr lang="fr-FR" sz="1100" b="1" i="0" u="none" strike="noStrike">
                          <a:solidFill>
                            <a:srgbClr val="000000"/>
                          </a:solidFill>
                          <a:effectLst/>
                          <a:latin typeface="Calibri" panose="020F0502020204030204" pitchFamily="34" charset="0"/>
                        </a:rPr>
                        <a:t>274</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xmlns="" val="3987947006"/>
                  </a:ext>
                </a:extLst>
              </a:tr>
              <a:tr h="334886">
                <a:tc>
                  <a:txBody>
                    <a:bodyPr/>
                    <a:lstStyle/>
                    <a:p>
                      <a:pPr algn="l" fontAlgn="b"/>
                      <a:r>
                        <a:rPr lang="fr-FR" sz="1100" b="1" i="0" u="none" strike="noStrike" dirty="0">
                          <a:solidFill>
                            <a:srgbClr val="000000"/>
                          </a:solidFill>
                          <a:effectLst/>
                          <a:latin typeface="Calibri" panose="020F0502020204030204" pitchFamily="34" charset="0"/>
                        </a:rPr>
                        <a:t>capacité 2AU Grande terre</a:t>
                      </a:r>
                    </a:p>
                  </a:txBody>
                  <a:tcPr marL="7620" marR="7620" marT="7620" marB="0" anchor="ctr">
                    <a:lnL>
                      <a:noFill/>
                    </a:lnL>
                    <a:lnR>
                      <a:noFill/>
                    </a:lnR>
                    <a:lnT>
                      <a:noFill/>
                    </a:lnT>
                    <a:lnB>
                      <a:noFill/>
                    </a:lnB>
                    <a:solidFill>
                      <a:srgbClr val="FFFFFF"/>
                    </a:solidFill>
                  </a:tcPr>
                </a:tc>
                <a:tc>
                  <a:txBody>
                    <a:bodyPr/>
                    <a:lstStyle/>
                    <a:p>
                      <a:pPr algn="ctr" fontAlgn="ctr"/>
                      <a:r>
                        <a:rPr lang="fr-FR" sz="1100" b="1" i="0" u="none" strike="noStrike" dirty="0">
                          <a:solidFill>
                            <a:srgbClr val="000000"/>
                          </a:solidFill>
                          <a:effectLst/>
                          <a:latin typeface="Calibri" panose="020F0502020204030204" pitchFamily="34" charset="0"/>
                        </a:rPr>
                        <a:t>21</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xmlns="" val="2115095457"/>
                  </a:ext>
                </a:extLst>
              </a:tr>
              <a:tr h="289769">
                <a:tc>
                  <a:txBody>
                    <a:bodyPr/>
                    <a:lstStyle/>
                    <a:p>
                      <a:pPr algn="l" fontAlgn="b"/>
                      <a:r>
                        <a:rPr lang="fr-FR" sz="1100" b="1" i="0" u="none" strike="noStrike">
                          <a:solidFill>
                            <a:srgbClr val="000000"/>
                          </a:solidFill>
                          <a:effectLst/>
                          <a:latin typeface="Calibri" panose="020F0502020204030204" pitchFamily="34" charset="0"/>
                        </a:rPr>
                        <a:t>OAP Roure</a:t>
                      </a:r>
                    </a:p>
                  </a:txBody>
                  <a:tcPr marL="7620" marR="7620" marT="7620" marB="0" anchor="ctr">
                    <a:lnL>
                      <a:noFill/>
                    </a:lnL>
                    <a:lnR>
                      <a:noFill/>
                    </a:lnR>
                    <a:lnT>
                      <a:noFill/>
                    </a:lnT>
                    <a:lnB>
                      <a:noFill/>
                    </a:lnB>
                    <a:solidFill>
                      <a:srgbClr val="FFFFFF"/>
                    </a:solidFill>
                  </a:tcPr>
                </a:tc>
                <a:tc>
                  <a:txBody>
                    <a:bodyPr/>
                    <a:lstStyle/>
                    <a:p>
                      <a:pPr algn="ctr" fontAlgn="ctr"/>
                      <a:r>
                        <a:rPr lang="fr-FR" sz="1100" b="1" i="0" u="none" strike="noStrike" dirty="0">
                          <a:solidFill>
                            <a:srgbClr val="000000"/>
                          </a:solidFill>
                          <a:effectLst/>
                          <a:latin typeface="Calibri" panose="020F0502020204030204" pitchFamily="34" charset="0"/>
                        </a:rPr>
                        <a:t>180</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xmlns="" val="3320575046"/>
                  </a:ext>
                </a:extLst>
              </a:tr>
              <a:tr h="289769">
                <a:tc>
                  <a:txBody>
                    <a:bodyPr/>
                    <a:lstStyle/>
                    <a:p>
                      <a:pPr algn="l" fontAlgn="b"/>
                      <a:r>
                        <a:rPr lang="fr-FR" sz="1100" b="1" i="0" u="none" strike="noStrike" dirty="0">
                          <a:solidFill>
                            <a:srgbClr val="000000"/>
                          </a:solidFill>
                          <a:effectLst/>
                          <a:latin typeface="Calibri" panose="020F0502020204030204" pitchFamily="34" charset="0"/>
                        </a:rPr>
                        <a:t>Total Logements</a:t>
                      </a:r>
                    </a:p>
                  </a:txBody>
                  <a:tcPr marL="7620" marR="7620" marT="7620" marB="0" anchor="ctr">
                    <a:lnL>
                      <a:noFill/>
                    </a:lnL>
                    <a:lnR>
                      <a:noFill/>
                    </a:lnR>
                    <a:lnT>
                      <a:noFill/>
                    </a:lnT>
                    <a:lnB>
                      <a:noFill/>
                    </a:lnB>
                    <a:solidFill>
                      <a:srgbClr val="FFD966"/>
                    </a:solidFill>
                  </a:tcPr>
                </a:tc>
                <a:tc>
                  <a:txBody>
                    <a:bodyPr/>
                    <a:lstStyle/>
                    <a:p>
                      <a:pPr algn="ctr" fontAlgn="ctr"/>
                      <a:r>
                        <a:rPr lang="fr-FR" sz="1100" b="1" i="0" u="none" strike="noStrike" dirty="0">
                          <a:solidFill>
                            <a:srgbClr val="000000"/>
                          </a:solidFill>
                          <a:effectLst/>
                          <a:latin typeface="Calibri" panose="020F0502020204030204" pitchFamily="34" charset="0"/>
                        </a:rPr>
                        <a:t>587</a:t>
                      </a:r>
                    </a:p>
                  </a:txBody>
                  <a:tcPr marL="7620" marR="7620" marT="7620" marB="0" anchor="ctr">
                    <a:lnL>
                      <a:noFill/>
                    </a:lnL>
                    <a:lnR>
                      <a:noFill/>
                    </a:lnR>
                    <a:lnT>
                      <a:noFill/>
                    </a:lnT>
                    <a:lnB>
                      <a:noFill/>
                    </a:lnB>
                    <a:solidFill>
                      <a:srgbClr val="FFF2CC"/>
                    </a:solidFill>
                  </a:tcPr>
                </a:tc>
                <a:extLst>
                  <a:ext uri="{0D108BD9-81ED-4DB2-BD59-A6C34878D82A}">
                    <a16:rowId xmlns:a16="http://schemas.microsoft.com/office/drawing/2014/main" xmlns="" val="847256632"/>
                  </a:ext>
                </a:extLst>
              </a:tr>
            </a:tbl>
          </a:graphicData>
        </a:graphic>
      </p:graphicFrame>
    </p:spTree>
    <p:extLst>
      <p:ext uri="{BB962C8B-B14F-4D97-AF65-F5344CB8AC3E}">
        <p14:creationId xmlns:p14="http://schemas.microsoft.com/office/powerpoint/2010/main" val="9877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a:xfrm>
            <a:off x="549275" y="1600201"/>
            <a:ext cx="8042276" cy="4809930"/>
          </a:xfrm>
        </p:spPr>
        <p:txBody>
          <a:bodyPr>
            <a:normAutofit lnSpcReduction="10000"/>
          </a:bodyPr>
          <a:lstStyle/>
          <a:p>
            <a:pPr marL="0" indent="0">
              <a:buNone/>
            </a:pPr>
            <a:r>
              <a:rPr lang="fr-FR" sz="1600" b="1" u="sng" dirty="0"/>
              <a:t>1.4 - objectifs du projet</a:t>
            </a:r>
          </a:p>
          <a:p>
            <a:pPr>
              <a:buFontTx/>
              <a:buChar char="-"/>
            </a:pPr>
            <a:r>
              <a:rPr lang="fr-FR" sz="1500" dirty="0"/>
              <a:t>délibération du conseil municipal en date du 28 août 2008 prescrit la révision du Plan d’Occupation des Sols sur l’ensemble du territoire communal et sa transformation en Plan Local de l’Urbanisme (PLU).</a:t>
            </a:r>
          </a:p>
          <a:p>
            <a:pPr marL="0" indent="0">
              <a:buNone/>
            </a:pPr>
            <a:endParaRPr lang="fr-FR" sz="1500" dirty="0"/>
          </a:p>
          <a:p>
            <a:pPr>
              <a:spcBef>
                <a:spcPts val="0"/>
              </a:spcBef>
              <a:buFontTx/>
              <a:buChar char="-"/>
            </a:pPr>
            <a:r>
              <a:rPr lang="fr-FR" sz="1500" dirty="0"/>
              <a:t>Huit années plus tard en 2016, compte tenu de l’évolution du contexte territoriale et réglementaire la commune a délibéré à nouveau sur la mise en révision de son PLU en précisant les objectifs poursuivis : </a:t>
            </a:r>
          </a:p>
          <a:p>
            <a:pPr marL="0" indent="0">
              <a:spcBef>
                <a:spcPts val="0"/>
              </a:spcBef>
              <a:buNone/>
            </a:pPr>
            <a:endParaRPr lang="fr-FR" sz="1500" dirty="0"/>
          </a:p>
          <a:p>
            <a:pPr>
              <a:spcBef>
                <a:spcPts val="0"/>
              </a:spcBef>
            </a:pPr>
            <a:r>
              <a:rPr lang="fr-FR" sz="1500" dirty="0"/>
              <a:t>Conforter et revaloriser le centre-ville , </a:t>
            </a:r>
          </a:p>
          <a:p>
            <a:pPr>
              <a:spcBef>
                <a:spcPts val="0"/>
              </a:spcBef>
            </a:pPr>
            <a:r>
              <a:rPr lang="fr-FR" sz="1500" dirty="0"/>
              <a:t>reconsidérer le développement de l’urbanisation</a:t>
            </a:r>
          </a:p>
          <a:p>
            <a:pPr>
              <a:spcBef>
                <a:spcPts val="0"/>
              </a:spcBef>
            </a:pPr>
            <a:r>
              <a:rPr lang="fr-FR" sz="1500" dirty="0"/>
              <a:t>Satisfaire les besoins présents et futurs de la population en matière d’habitat</a:t>
            </a:r>
          </a:p>
          <a:p>
            <a:pPr>
              <a:spcBef>
                <a:spcPts val="0"/>
              </a:spcBef>
            </a:pPr>
            <a:r>
              <a:rPr lang="fr-FR" sz="1500" dirty="0"/>
              <a:t>Répondre au mieux aux besoins de mobilités</a:t>
            </a:r>
          </a:p>
          <a:p>
            <a:pPr>
              <a:spcBef>
                <a:spcPts val="0"/>
              </a:spcBef>
            </a:pPr>
            <a:r>
              <a:rPr lang="fr-FR" sz="1500" dirty="0"/>
              <a:t>Prévoir et organiser le développement urbain dans le temps </a:t>
            </a:r>
          </a:p>
          <a:p>
            <a:pPr>
              <a:spcBef>
                <a:spcPts val="0"/>
              </a:spcBef>
            </a:pPr>
            <a:r>
              <a:rPr lang="fr-FR" sz="1500" dirty="0"/>
              <a:t>Renforcer le dynamisme économique </a:t>
            </a:r>
          </a:p>
          <a:p>
            <a:pPr>
              <a:spcBef>
                <a:spcPts val="0"/>
              </a:spcBef>
            </a:pPr>
            <a:r>
              <a:rPr lang="fr-FR" sz="1500" dirty="0"/>
              <a:t>Affirmer la vocation économique de la plaine agricole </a:t>
            </a:r>
          </a:p>
          <a:p>
            <a:pPr>
              <a:spcBef>
                <a:spcPts val="0"/>
              </a:spcBef>
            </a:pPr>
            <a:r>
              <a:rPr lang="fr-FR" sz="1500" dirty="0"/>
              <a:t>Poursuivre la protection des espaces naturels et de la biodiversité</a:t>
            </a:r>
          </a:p>
          <a:p>
            <a:pPr>
              <a:spcBef>
                <a:spcPts val="0"/>
              </a:spcBef>
            </a:pPr>
            <a:r>
              <a:rPr lang="fr-FR" sz="1500" dirty="0"/>
              <a:t>Assurer la sécurité et la salubrité publiques, la prévention des risques</a:t>
            </a:r>
          </a:p>
          <a:p>
            <a:pPr>
              <a:spcBef>
                <a:spcPts val="0"/>
              </a:spcBef>
            </a:pPr>
            <a:r>
              <a:rPr lang="fr-FR" sz="1500" dirty="0"/>
              <a:t>Promouvoir un environnement de qualité, contribuer à l’adaptation au changement climatique, </a:t>
            </a:r>
          </a:p>
          <a:p>
            <a:endParaRPr lang="fr-FR" dirty="0"/>
          </a:p>
        </p:txBody>
      </p:sp>
    </p:spTree>
    <p:extLst>
      <p:ext uri="{BB962C8B-B14F-4D97-AF65-F5344CB8AC3E}">
        <p14:creationId xmlns:p14="http://schemas.microsoft.com/office/powerpoint/2010/main" val="192836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000" b="1" dirty="0"/>
              <a:t>1 – LES CARACTERISTIQUES LES PLUS IMPORTANTES DU PROJET </a:t>
            </a:r>
            <a:r>
              <a:rPr lang="fr-FR" sz="2000" dirty="0"/>
              <a:t/>
            </a:r>
            <a:br>
              <a:rPr lang="fr-FR" sz="2000" dirty="0"/>
            </a:br>
            <a:r>
              <a:rPr lang="fr-FR" sz="2000" b="1" dirty="0"/>
              <a:t/>
            </a: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buNone/>
            </a:pPr>
            <a:r>
              <a:rPr lang="fr-FR" sz="1600" b="1" u="sng" dirty="0"/>
              <a:t>1.4 - Les grandes caractéristiques du PADD</a:t>
            </a:r>
          </a:p>
          <a:p>
            <a:pPr marL="0" indent="0">
              <a:buNone/>
            </a:pPr>
            <a:r>
              <a:rPr lang="fr-FR" sz="1500" dirty="0"/>
              <a:t>Le Projet d’Aménagement et de Développement Durable (PADD) exprime le projet politique de la collectivité à court, moyen et long terme, au travers de la définition d’orientations d’aménagement et d’urbanisme. IL a été débattu à 4 reprises en conseil municipal les 11 mars 2013, 16 juin 2013, 08 juillet 2015 et 05 octobre 2016.</a:t>
            </a:r>
          </a:p>
          <a:p>
            <a:pPr marL="0" indent="0">
              <a:buNone/>
            </a:pPr>
            <a:r>
              <a:rPr lang="fr-FR" sz="1500" dirty="0"/>
              <a:t>Il s’articule autour de 4 orientations cadres détaillées par des sous orientations : </a:t>
            </a:r>
          </a:p>
          <a:p>
            <a:pPr>
              <a:buFont typeface="Wingdings" panose="05000000000000000000" pitchFamily="2" charset="2"/>
              <a:buChar char="Ø"/>
            </a:pPr>
            <a:r>
              <a:rPr lang="fr-FR" sz="1500" dirty="0"/>
              <a:t>Un positionnement stratégique à prendre en compte dans le projet territorial</a:t>
            </a:r>
          </a:p>
          <a:p>
            <a:pPr>
              <a:buFont typeface="Wingdings" panose="05000000000000000000" pitchFamily="2" charset="2"/>
              <a:buChar char="Ø"/>
            </a:pPr>
            <a:r>
              <a:rPr lang="fr-FR" sz="1500" dirty="0"/>
              <a:t>Une typologie de bourg à conforter et structurer</a:t>
            </a:r>
          </a:p>
          <a:p>
            <a:pPr>
              <a:buFont typeface="Wingdings" panose="05000000000000000000" pitchFamily="2" charset="2"/>
              <a:buChar char="Ø"/>
            </a:pPr>
            <a:r>
              <a:rPr lang="fr-FR" sz="1500" dirty="0"/>
              <a:t>Une typologie de bourg à conforter et structurer</a:t>
            </a:r>
          </a:p>
          <a:p>
            <a:pPr>
              <a:buFont typeface="Wingdings" panose="05000000000000000000" pitchFamily="2" charset="2"/>
              <a:buChar char="Ø"/>
            </a:pPr>
            <a:r>
              <a:rPr lang="fr-FR" sz="1500" dirty="0"/>
              <a:t>Un écrin paysager et naturel à protéger</a:t>
            </a:r>
          </a:p>
          <a:p>
            <a:pPr>
              <a:buFont typeface="Wingdings" panose="05000000000000000000" pitchFamily="2" charset="2"/>
              <a:buChar char="Ø"/>
            </a:pPr>
            <a:endParaRPr lang="fr-FR" sz="1500" dirty="0"/>
          </a:p>
          <a:p>
            <a:pPr>
              <a:buFont typeface="Wingdings" panose="05000000000000000000" pitchFamily="2" charset="2"/>
              <a:buChar char="Ø"/>
            </a:pPr>
            <a:endParaRPr lang="fr-FR" sz="1500" dirty="0"/>
          </a:p>
          <a:p>
            <a:pPr marL="0" indent="0">
              <a:buNone/>
            </a:pPr>
            <a:endParaRPr lang="fr-FR" sz="1500" dirty="0"/>
          </a:p>
          <a:p>
            <a:pPr marL="0" indent="0">
              <a:buNone/>
            </a:pPr>
            <a:endParaRPr lang="fr-FR" sz="1600" dirty="0"/>
          </a:p>
          <a:p>
            <a:pPr marL="0" indent="0">
              <a:buNone/>
            </a:pPr>
            <a:endParaRPr lang="fr-FR" sz="1600" dirty="0"/>
          </a:p>
          <a:p>
            <a:endParaRPr lang="fr-FR" dirty="0"/>
          </a:p>
        </p:txBody>
      </p:sp>
    </p:spTree>
    <p:extLst>
      <p:ext uri="{BB962C8B-B14F-4D97-AF65-F5344CB8AC3E}">
        <p14:creationId xmlns:p14="http://schemas.microsoft.com/office/powerpoint/2010/main" val="398249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1258</TotalTime>
  <Words>1732</Words>
  <Application>Microsoft Office PowerPoint</Application>
  <PresentationFormat>Affichage à l'écran (4:3)</PresentationFormat>
  <Paragraphs>257</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Brise</vt:lpstr>
      <vt:lpstr>Plan Local d'Urbanisme de Mallemort</vt:lpstr>
      <vt:lpstr>SOMMAIRE</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1 – LES CARACTERISTIQUES LES PLUS IMPORTANTES DU PROJET   </vt:lpstr>
      <vt:lpstr>2 – LES EVOLUTIONS ENTRE LE POS ET LE PROJET DE PLU   </vt:lpstr>
      <vt:lpstr>2 – LES EVOLUTIONS ENTRE LE POS ET LE PROJET DE PLU </vt:lpstr>
      <vt:lpstr>2 – LES EVOLUTIONS ENTRE LE POS ET LE PROJET DE PLU </vt:lpstr>
      <vt:lpstr>2 – LES EVOLUTIONS ENTRE LE POS ET LE PROJET DE PLU </vt:lpstr>
      <vt:lpstr>3 – le document graphique  </vt:lpstr>
      <vt:lpstr>3 – le document graphique  </vt:lpstr>
      <vt:lpstr>3 – le document graphique  </vt:lpstr>
      <vt:lpstr>4 – l’évaluation environnementale et les mesures de suivi du PLU  </vt:lpstr>
      <vt:lpstr>4 – l’évaluation environnementale et les mesures de suivi du PLU  </vt:lpstr>
      <vt:lpstr>5 – LA PROCEDURE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Local d'Urbanisme de Mallemort</dc:title>
  <dc:creator>Lydie Guichard</dc:creator>
  <cp:lastModifiedBy>Thierry Platon</cp:lastModifiedBy>
  <cp:revision>88</cp:revision>
  <dcterms:created xsi:type="dcterms:W3CDTF">2016-11-03T17:38:10Z</dcterms:created>
  <dcterms:modified xsi:type="dcterms:W3CDTF">2017-01-07T10:03:23Z</dcterms:modified>
</cp:coreProperties>
</file>